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6"/>
    <p:sldId id="257" r:id="rId57"/>
    <p:sldId id="258" r:id="rId58"/>
    <p:sldId id="259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Open Sauce" charset="1" panose="00000500000000000000"/>
      <p:regular r:id="rId34"/>
    </p:embeddedFont>
    <p:embeddedFont>
      <p:font typeface="Open Sauce Bold" charset="1" panose="00000800000000000000"/>
      <p:regular r:id="rId35"/>
    </p:embeddedFont>
    <p:embeddedFont>
      <p:font typeface="Open Sauce Italics" charset="1" panose="00000500000000000000"/>
      <p:regular r:id="rId36"/>
    </p:embeddedFont>
    <p:embeddedFont>
      <p:font typeface="Open Sauce Bold Italics" charset="1" panose="00000800000000000000"/>
      <p:regular r:id="rId37"/>
    </p:embeddedFont>
    <p:embeddedFont>
      <p:font typeface="Open Sauce Light" charset="1" panose="00000400000000000000"/>
      <p:regular r:id="rId38"/>
    </p:embeddedFont>
    <p:embeddedFont>
      <p:font typeface="Open Sauce Light Italics" charset="1" panose="00000400000000000000"/>
      <p:regular r:id="rId39"/>
    </p:embeddedFont>
    <p:embeddedFont>
      <p:font typeface="Open Sauce Medium" charset="1" panose="00000600000000000000"/>
      <p:regular r:id="rId40"/>
    </p:embeddedFont>
    <p:embeddedFont>
      <p:font typeface="Open Sauce Medium Italics" charset="1" panose="00000600000000000000"/>
      <p:regular r:id="rId41"/>
    </p:embeddedFont>
    <p:embeddedFont>
      <p:font typeface="Open Sauce Semi-Bold" charset="1" panose="00000700000000000000"/>
      <p:regular r:id="rId42"/>
    </p:embeddedFont>
    <p:embeddedFont>
      <p:font typeface="Open Sauce Semi-Bold Italics" charset="1" panose="00000700000000000000"/>
      <p:regular r:id="rId43"/>
    </p:embeddedFont>
    <p:embeddedFont>
      <p:font typeface="Open Sauce Heavy" charset="1" panose="00000A00000000000000"/>
      <p:regular r:id="rId44"/>
    </p:embeddedFont>
    <p:embeddedFont>
      <p:font typeface="Open Sauce Heavy Italics" charset="1" panose="00000A00000000000000"/>
      <p:regular r:id="rId45"/>
    </p:embeddedFont>
    <p:embeddedFont>
      <p:font typeface="Lato" charset="1" panose="020F0502020204030203"/>
      <p:regular r:id="rId46"/>
    </p:embeddedFont>
    <p:embeddedFont>
      <p:font typeface="Lato Bold" charset="1" panose="020F0502020204030203"/>
      <p:regular r:id="rId47"/>
    </p:embeddedFont>
    <p:embeddedFont>
      <p:font typeface="Lato Italics" charset="1" panose="020F0502020204030203"/>
      <p:regular r:id="rId48"/>
    </p:embeddedFont>
    <p:embeddedFont>
      <p:font typeface="Lato Bold Italics" charset="1" panose="020F0502020204030203"/>
      <p:regular r:id="rId49"/>
    </p:embeddedFont>
    <p:embeddedFont>
      <p:font typeface="Lato Thin" charset="1" panose="020F0502020204030203"/>
      <p:regular r:id="rId50"/>
    </p:embeddedFont>
    <p:embeddedFont>
      <p:font typeface="Lato Thin Italics" charset="1" panose="020F0502020204030203"/>
      <p:regular r:id="rId51"/>
    </p:embeddedFont>
    <p:embeddedFont>
      <p:font typeface="Lato Light" charset="1" panose="020F0502020204030203"/>
      <p:regular r:id="rId52"/>
    </p:embeddedFont>
    <p:embeddedFont>
      <p:font typeface="Lato Light Italics" charset="1" panose="020F0502020204030203"/>
      <p:regular r:id="rId53"/>
    </p:embeddedFont>
    <p:embeddedFont>
      <p:font typeface="Lato Heavy" charset="1" panose="020F0502020204030203"/>
      <p:regular r:id="rId54"/>
    </p:embeddedFont>
    <p:embeddedFont>
      <p:font typeface="Lato Heavy Italics" charset="1" panose="020F0502020204030203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slides/slide1.xml" Type="http://schemas.openxmlformats.org/officeDocument/2006/relationships/slide"/><Relationship Id="rId57" Target="slides/slide2.xml" Type="http://schemas.openxmlformats.org/officeDocument/2006/relationships/slide"/><Relationship Id="rId58" Target="slides/slide3.xml" Type="http://schemas.openxmlformats.org/officeDocument/2006/relationships/slide"/><Relationship Id="rId59" Target="slides/slide4.xml" Type="http://schemas.openxmlformats.org/officeDocument/2006/relationships/slide"/><Relationship Id="rId6" Target="fonts/font6.fntdata" Type="http://schemas.openxmlformats.org/officeDocument/2006/relationships/font"/><Relationship Id="rId60" Target="slides/slide5.xml" Type="http://schemas.openxmlformats.org/officeDocument/2006/relationships/slide"/><Relationship Id="rId61" Target="slides/slide6.xml" Type="http://schemas.openxmlformats.org/officeDocument/2006/relationships/slide"/><Relationship Id="rId62" Target="slides/slide7.xml" Type="http://schemas.openxmlformats.org/officeDocument/2006/relationships/slide"/><Relationship Id="rId63" Target="slides/slide8.xml" Type="http://schemas.openxmlformats.org/officeDocument/2006/relationships/slide"/><Relationship Id="rId64" Target="slides/slide9.xml" Type="http://schemas.openxmlformats.org/officeDocument/2006/relationships/slide"/><Relationship Id="rId65" Target="slides/slide10.xml" Type="http://schemas.openxmlformats.org/officeDocument/2006/relationships/slide"/><Relationship Id="rId66" Target="slides/slide11.xml" Type="http://schemas.openxmlformats.org/officeDocument/2006/relationships/slide"/><Relationship Id="rId67" Target="slides/slide12.xml" Type="http://schemas.openxmlformats.org/officeDocument/2006/relationships/slide"/><Relationship Id="rId68" Target="slides/slide1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310603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667204" y="2193249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D9D9D2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800991" y="8777067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7418364" y="341238"/>
            <a:ext cx="766692" cy="639839"/>
          </a:xfrm>
          <a:custGeom>
            <a:avLst/>
            <a:gdLst/>
            <a:ahLst/>
            <a:cxnLst/>
            <a:rect r="r" b="b" t="t" l="l"/>
            <a:pathLst>
              <a:path h="639839" w="766692">
                <a:moveTo>
                  <a:pt x="0" y="0"/>
                </a:moveTo>
                <a:lnTo>
                  <a:pt x="766692" y="0"/>
                </a:lnTo>
                <a:lnTo>
                  <a:pt x="766692" y="639839"/>
                </a:lnTo>
                <a:lnTo>
                  <a:pt x="0" y="63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438725"/>
            <a:ext cx="17156356" cy="113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85"/>
              </a:lnSpc>
            </a:pPr>
            <a:r>
              <a:rPr lang="en-US" sz="7700" spc="770">
                <a:solidFill>
                  <a:srgbClr val="000000"/>
                </a:solidFill>
                <a:latin typeface="Poppins Heavy"/>
              </a:rPr>
              <a:t>MANHOLE MONITORING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7306" y="4803350"/>
            <a:ext cx="12616379" cy="105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7199" spc="359">
                <a:solidFill>
                  <a:srgbClr val="000000"/>
                </a:solidFill>
                <a:latin typeface="Poppins Heavy"/>
              </a:rPr>
              <a:t>System Using IOT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808073" y="6625813"/>
            <a:ext cx="4911749" cy="331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Lato Bold"/>
              </a:rPr>
              <a:t>55. Pranav Doshi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Lato Bold"/>
              </a:rPr>
              <a:t>56. Vaishnavi Dudhe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Lato Bold"/>
              </a:rPr>
              <a:t>58. Pavanraje Gaikwad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Lato Bold"/>
              </a:rPr>
              <a:t>60. Nidhi Gandhi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Lato Bold"/>
              </a:rPr>
              <a:t>61. Samika Gandhi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67965" cy="10287000"/>
            <a:chOff x="0" y="0"/>
            <a:chExt cx="243675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675" cy="3752726"/>
            </a:xfrm>
            <a:custGeom>
              <a:avLst/>
              <a:gdLst/>
              <a:ahLst/>
              <a:cxnLst/>
              <a:rect r="r" b="b" t="t" l="l"/>
              <a:pathLst>
                <a:path h="3752726" w="243675">
                  <a:moveTo>
                    <a:pt x="0" y="0"/>
                  </a:moveTo>
                  <a:lnTo>
                    <a:pt x="243675" y="0"/>
                  </a:lnTo>
                  <a:lnTo>
                    <a:pt x="243675" y="3752726"/>
                  </a:lnTo>
                  <a:lnTo>
                    <a:pt x="0" y="375272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255300" y="38001"/>
            <a:ext cx="2140534" cy="1786373"/>
          </a:xfrm>
          <a:custGeom>
            <a:avLst/>
            <a:gdLst/>
            <a:ahLst/>
            <a:cxnLst/>
            <a:rect r="r" b="b" t="t" l="l"/>
            <a:pathLst>
              <a:path h="1786373" w="2140534">
                <a:moveTo>
                  <a:pt x="0" y="0"/>
                </a:moveTo>
                <a:lnTo>
                  <a:pt x="2140533" y="0"/>
                </a:lnTo>
                <a:lnTo>
                  <a:pt x="2140533" y="1786373"/>
                </a:lnTo>
                <a:lnTo>
                  <a:pt x="0" y="1786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39719" y="351808"/>
            <a:ext cx="15620702" cy="92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5"/>
              </a:lnSpc>
            </a:pPr>
            <a:r>
              <a:rPr lang="en-US" sz="6300" spc="315">
                <a:solidFill>
                  <a:srgbClr val="000000"/>
                </a:solidFill>
                <a:latin typeface="Poppins Ultra-Bold"/>
              </a:rPr>
              <a:t>Functional view</a:t>
            </a:r>
            <a:r>
              <a:rPr lang="en-US" sz="6300" spc="315">
                <a:solidFill>
                  <a:srgbClr val="000000"/>
                </a:solidFill>
                <a:latin typeface="Poppins Ultra-Bold"/>
              </a:rPr>
              <a:t> specification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488420" y="4359592"/>
            <a:ext cx="415290" cy="416243"/>
            <a:chOff x="0" y="0"/>
            <a:chExt cx="553720" cy="5549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44450"/>
              <a:ext cx="448310" cy="462280"/>
            </a:xfrm>
            <a:custGeom>
              <a:avLst/>
              <a:gdLst/>
              <a:ahLst/>
              <a:cxnLst/>
              <a:rect r="r" b="b" t="t" l="l"/>
              <a:pathLst>
                <a:path h="462280" w="448310">
                  <a:moveTo>
                    <a:pt x="448310" y="16383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6720"/>
                    <a:pt x="323850" y="440690"/>
                  </a:cubicBezTo>
                  <a:cubicBezTo>
                    <a:pt x="292100" y="454660"/>
                    <a:pt x="251460" y="462280"/>
                    <a:pt x="215900" y="459740"/>
                  </a:cubicBezTo>
                  <a:cubicBezTo>
                    <a:pt x="180340" y="457200"/>
                    <a:pt x="142240" y="444500"/>
                    <a:pt x="111760" y="426720"/>
                  </a:cubicBezTo>
                  <a:cubicBezTo>
                    <a:pt x="81280" y="408940"/>
                    <a:pt x="52070" y="381000"/>
                    <a:pt x="34290" y="35052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8430"/>
                  </a:cubicBezTo>
                  <a:cubicBezTo>
                    <a:pt x="35560" y="106680"/>
                    <a:pt x="60960" y="73660"/>
                    <a:pt x="88900" y="52070"/>
                  </a:cubicBezTo>
                  <a:cubicBezTo>
                    <a:pt x="116840" y="30480"/>
                    <a:pt x="153670" y="12700"/>
                    <a:pt x="189230" y="6350"/>
                  </a:cubicBezTo>
                  <a:cubicBezTo>
                    <a:pt x="223520" y="0"/>
                    <a:pt x="264160" y="381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4488420" y="4359592"/>
            <a:ext cx="415290" cy="416243"/>
            <a:chOff x="0" y="0"/>
            <a:chExt cx="553720" cy="554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4450"/>
              <a:ext cx="448310" cy="462280"/>
            </a:xfrm>
            <a:custGeom>
              <a:avLst/>
              <a:gdLst/>
              <a:ahLst/>
              <a:cxnLst/>
              <a:rect r="r" b="b" t="t" l="l"/>
              <a:pathLst>
                <a:path h="462280" w="448310">
                  <a:moveTo>
                    <a:pt x="448310" y="16383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6720"/>
                    <a:pt x="323850" y="440690"/>
                  </a:cubicBezTo>
                  <a:cubicBezTo>
                    <a:pt x="292100" y="454660"/>
                    <a:pt x="251460" y="462280"/>
                    <a:pt x="215900" y="459740"/>
                  </a:cubicBezTo>
                  <a:cubicBezTo>
                    <a:pt x="180340" y="457200"/>
                    <a:pt x="142240" y="444500"/>
                    <a:pt x="111760" y="426720"/>
                  </a:cubicBezTo>
                  <a:cubicBezTo>
                    <a:pt x="81280" y="408940"/>
                    <a:pt x="52070" y="381000"/>
                    <a:pt x="34290" y="35052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8430"/>
                  </a:cubicBezTo>
                  <a:cubicBezTo>
                    <a:pt x="35560" y="106680"/>
                    <a:pt x="60960" y="73660"/>
                    <a:pt x="88900" y="52070"/>
                  </a:cubicBezTo>
                  <a:cubicBezTo>
                    <a:pt x="116840" y="30480"/>
                    <a:pt x="153670" y="12700"/>
                    <a:pt x="189230" y="6350"/>
                  </a:cubicBezTo>
                  <a:cubicBezTo>
                    <a:pt x="223520" y="0"/>
                    <a:pt x="264160" y="381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96665" y="1824374"/>
            <a:ext cx="14558635" cy="1793662"/>
            <a:chOff x="0" y="0"/>
            <a:chExt cx="3834373" cy="47240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34373" cy="472405"/>
            </a:xfrm>
            <a:custGeom>
              <a:avLst/>
              <a:gdLst/>
              <a:ahLst/>
              <a:cxnLst/>
              <a:rect r="r" b="b" t="t" l="l"/>
              <a:pathLst>
                <a:path h="472405" w="3834373">
                  <a:moveTo>
                    <a:pt x="0" y="0"/>
                  </a:moveTo>
                  <a:lnTo>
                    <a:pt x="3834373" y="0"/>
                  </a:lnTo>
                  <a:lnTo>
                    <a:pt x="3834373" y="472405"/>
                  </a:lnTo>
                  <a:lnTo>
                    <a:pt x="0" y="47240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834373" cy="49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905477" y="3842351"/>
            <a:ext cx="8140249" cy="1793662"/>
            <a:chOff x="0" y="0"/>
            <a:chExt cx="2143934" cy="4724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43934" cy="472405"/>
            </a:xfrm>
            <a:custGeom>
              <a:avLst/>
              <a:gdLst/>
              <a:ahLst/>
              <a:cxnLst/>
              <a:rect r="r" b="b" t="t" l="l"/>
              <a:pathLst>
                <a:path h="472405" w="2143934">
                  <a:moveTo>
                    <a:pt x="0" y="0"/>
                  </a:moveTo>
                  <a:lnTo>
                    <a:pt x="2143934" y="0"/>
                  </a:lnTo>
                  <a:lnTo>
                    <a:pt x="2143934" y="472405"/>
                  </a:lnTo>
                  <a:lnTo>
                    <a:pt x="0" y="472405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143934" cy="49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905477" y="5864612"/>
            <a:ext cx="8140249" cy="1793662"/>
            <a:chOff x="0" y="0"/>
            <a:chExt cx="2143934" cy="4724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43934" cy="472405"/>
            </a:xfrm>
            <a:custGeom>
              <a:avLst/>
              <a:gdLst/>
              <a:ahLst/>
              <a:cxnLst/>
              <a:rect r="r" b="b" t="t" l="l"/>
              <a:pathLst>
                <a:path h="472405" w="2143934">
                  <a:moveTo>
                    <a:pt x="0" y="0"/>
                  </a:moveTo>
                  <a:lnTo>
                    <a:pt x="2143934" y="0"/>
                  </a:lnTo>
                  <a:lnTo>
                    <a:pt x="2143934" y="472405"/>
                  </a:lnTo>
                  <a:lnTo>
                    <a:pt x="0" y="472405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2143934" cy="49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96665" y="7886874"/>
            <a:ext cx="14558635" cy="1793662"/>
            <a:chOff x="0" y="0"/>
            <a:chExt cx="3834373" cy="4724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34373" cy="472405"/>
            </a:xfrm>
            <a:custGeom>
              <a:avLst/>
              <a:gdLst/>
              <a:ahLst/>
              <a:cxnLst/>
              <a:rect r="r" b="b" t="t" l="l"/>
              <a:pathLst>
                <a:path h="472405" w="3834373">
                  <a:moveTo>
                    <a:pt x="0" y="0"/>
                  </a:moveTo>
                  <a:lnTo>
                    <a:pt x="3834373" y="0"/>
                  </a:lnTo>
                  <a:lnTo>
                    <a:pt x="3834373" y="472405"/>
                  </a:lnTo>
                  <a:lnTo>
                    <a:pt x="0" y="472405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3834373" cy="49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96665" y="3842351"/>
            <a:ext cx="2952400" cy="3815924"/>
            <a:chOff x="0" y="0"/>
            <a:chExt cx="777587" cy="10050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77587" cy="1005017"/>
            </a:xfrm>
            <a:custGeom>
              <a:avLst/>
              <a:gdLst/>
              <a:ahLst/>
              <a:cxnLst/>
              <a:rect r="r" b="b" t="t" l="l"/>
              <a:pathLst>
                <a:path h="1005017" w="777587">
                  <a:moveTo>
                    <a:pt x="0" y="0"/>
                  </a:moveTo>
                  <a:lnTo>
                    <a:pt x="777587" y="0"/>
                  </a:lnTo>
                  <a:lnTo>
                    <a:pt x="777587" y="1005017"/>
                  </a:lnTo>
                  <a:lnTo>
                    <a:pt x="0" y="1005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777587" cy="102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302900" y="3844493"/>
            <a:ext cx="2952400" cy="3815924"/>
            <a:chOff x="0" y="0"/>
            <a:chExt cx="777587" cy="100501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77587" cy="1005017"/>
            </a:xfrm>
            <a:custGeom>
              <a:avLst/>
              <a:gdLst/>
              <a:ahLst/>
              <a:cxnLst/>
              <a:rect r="r" b="b" t="t" l="l"/>
              <a:pathLst>
                <a:path h="1005017" w="777587">
                  <a:moveTo>
                    <a:pt x="0" y="0"/>
                  </a:moveTo>
                  <a:lnTo>
                    <a:pt x="777587" y="0"/>
                  </a:lnTo>
                  <a:lnTo>
                    <a:pt x="777587" y="1005017"/>
                  </a:lnTo>
                  <a:lnTo>
                    <a:pt x="0" y="1005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777587" cy="102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878039" y="2488299"/>
            <a:ext cx="3949344" cy="727681"/>
            <a:chOff x="0" y="0"/>
            <a:chExt cx="1040157" cy="19165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40157" cy="191653"/>
            </a:xfrm>
            <a:custGeom>
              <a:avLst/>
              <a:gdLst/>
              <a:ahLst/>
              <a:cxnLst/>
              <a:rect r="r" b="b" t="t" l="l"/>
              <a:pathLst>
                <a:path h="191653" w="1040157">
                  <a:moveTo>
                    <a:pt x="0" y="0"/>
                  </a:moveTo>
                  <a:lnTo>
                    <a:pt x="1040157" y="0"/>
                  </a:lnTo>
                  <a:lnTo>
                    <a:pt x="1040157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040157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7619366" y="1891399"/>
            <a:ext cx="252198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Application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0846071" y="2488299"/>
            <a:ext cx="4177987" cy="727681"/>
            <a:chOff x="0" y="0"/>
            <a:chExt cx="1100375" cy="1916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00375" cy="191653"/>
            </a:xfrm>
            <a:custGeom>
              <a:avLst/>
              <a:gdLst/>
              <a:ahLst/>
              <a:cxnLst/>
              <a:rect r="r" b="b" t="t" l="l"/>
              <a:pathLst>
                <a:path h="191653" w="1100375">
                  <a:moveTo>
                    <a:pt x="0" y="0"/>
                  </a:moveTo>
                  <a:lnTo>
                    <a:pt x="1100375" y="0"/>
                  </a:lnTo>
                  <a:lnTo>
                    <a:pt x="1100375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1100375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931023" y="2520352"/>
            <a:ext cx="394890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Web &amp; Device App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90808" y="2520352"/>
            <a:ext cx="282166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Cloud Server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963040" y="3844668"/>
            <a:ext cx="183463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Services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7432551" y="4606260"/>
            <a:ext cx="3086100" cy="727681"/>
            <a:chOff x="0" y="0"/>
            <a:chExt cx="812800" cy="1916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191653"/>
            </a:xfrm>
            <a:custGeom>
              <a:avLst/>
              <a:gdLst/>
              <a:ahLst/>
              <a:cxnLst/>
              <a:rect r="r" b="b" t="t" l="l"/>
              <a:pathLst>
                <a:path h="19165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812800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7524765" y="4638314"/>
            <a:ext cx="290167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Web Services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72464" y="3854193"/>
            <a:ext cx="260080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Management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2024111" y="4871373"/>
            <a:ext cx="2297507" cy="727681"/>
            <a:chOff x="0" y="0"/>
            <a:chExt cx="605105" cy="19165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05105" cy="191653"/>
            </a:xfrm>
            <a:custGeom>
              <a:avLst/>
              <a:gdLst/>
              <a:ahLst/>
              <a:cxnLst/>
              <a:rect r="r" b="b" t="t" l="l"/>
              <a:pathLst>
                <a:path h="191653" w="605105">
                  <a:moveTo>
                    <a:pt x="0" y="0"/>
                  </a:moveTo>
                  <a:lnTo>
                    <a:pt x="605105" y="0"/>
                  </a:lnTo>
                  <a:lnTo>
                    <a:pt x="605105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19050"/>
              <a:ext cx="605105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2333512" y="4949464"/>
            <a:ext cx="154102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Databse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2024111" y="6110320"/>
            <a:ext cx="2297507" cy="727681"/>
            <a:chOff x="0" y="0"/>
            <a:chExt cx="605105" cy="19165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05105" cy="191653"/>
            </a:xfrm>
            <a:custGeom>
              <a:avLst/>
              <a:gdLst/>
              <a:ahLst/>
              <a:cxnLst/>
              <a:rect r="r" b="b" t="t" l="l"/>
              <a:pathLst>
                <a:path h="191653" w="605105">
                  <a:moveTo>
                    <a:pt x="0" y="0"/>
                  </a:moveTo>
                  <a:lnTo>
                    <a:pt x="605105" y="0"/>
                  </a:lnTo>
                  <a:lnTo>
                    <a:pt x="605105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605105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2464243" y="6188410"/>
            <a:ext cx="12795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Device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142044" y="5877260"/>
            <a:ext cx="3476625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Communication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6272991" y="6702760"/>
            <a:ext cx="4838246" cy="727681"/>
            <a:chOff x="0" y="0"/>
            <a:chExt cx="1274270" cy="191653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274270" cy="191653"/>
            </a:xfrm>
            <a:custGeom>
              <a:avLst/>
              <a:gdLst/>
              <a:ahLst/>
              <a:cxnLst/>
              <a:rect r="r" b="b" t="t" l="l"/>
              <a:pathLst>
                <a:path h="191653" w="1274270">
                  <a:moveTo>
                    <a:pt x="0" y="0"/>
                  </a:moveTo>
                  <a:lnTo>
                    <a:pt x="1274270" y="0"/>
                  </a:lnTo>
                  <a:lnTo>
                    <a:pt x="1274270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19050"/>
              <a:ext cx="1274270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6519935" y="6771326"/>
            <a:ext cx="432613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Communication API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948877" y="3903723"/>
            <a:ext cx="166044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Security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13434184" y="4784468"/>
            <a:ext cx="2750980" cy="727681"/>
            <a:chOff x="0" y="0"/>
            <a:chExt cx="724538" cy="191653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724538" cy="191653"/>
            </a:xfrm>
            <a:custGeom>
              <a:avLst/>
              <a:gdLst/>
              <a:ahLst/>
              <a:cxnLst/>
              <a:rect r="r" b="b" t="t" l="l"/>
              <a:pathLst>
                <a:path h="191653" w="724538">
                  <a:moveTo>
                    <a:pt x="0" y="0"/>
                  </a:moveTo>
                  <a:lnTo>
                    <a:pt x="724538" y="0"/>
                  </a:lnTo>
                  <a:lnTo>
                    <a:pt x="724538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19050"/>
              <a:ext cx="724538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3497427" y="4879069"/>
            <a:ext cx="262449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Authentication</a:t>
            </a:r>
          </a:p>
        </p:txBody>
      </p:sp>
      <p:grpSp>
        <p:nvGrpSpPr>
          <p:cNvPr name="Group 61" id="61"/>
          <p:cNvGrpSpPr/>
          <p:nvPr/>
        </p:nvGrpSpPr>
        <p:grpSpPr>
          <a:xfrm rot="0">
            <a:off x="13381656" y="5975079"/>
            <a:ext cx="2740265" cy="727681"/>
            <a:chOff x="0" y="0"/>
            <a:chExt cx="721716" cy="19165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721716" cy="191653"/>
            </a:xfrm>
            <a:custGeom>
              <a:avLst/>
              <a:gdLst/>
              <a:ahLst/>
              <a:cxnLst/>
              <a:rect r="r" b="b" t="t" l="l"/>
              <a:pathLst>
                <a:path h="191653" w="721716">
                  <a:moveTo>
                    <a:pt x="0" y="0"/>
                  </a:moveTo>
                  <a:lnTo>
                    <a:pt x="721716" y="0"/>
                  </a:lnTo>
                  <a:lnTo>
                    <a:pt x="721716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19050"/>
              <a:ext cx="721716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4" id="64"/>
          <p:cNvSpPr txBox="true"/>
          <p:nvPr/>
        </p:nvSpPr>
        <p:spPr>
          <a:xfrm rot="0">
            <a:off x="13434184" y="6053170"/>
            <a:ext cx="254496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Autherization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229579" y="7953549"/>
            <a:ext cx="149280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Device</a:t>
            </a:r>
          </a:p>
        </p:txBody>
      </p:sp>
      <p:grpSp>
        <p:nvGrpSpPr>
          <p:cNvPr name="Group 66" id="66"/>
          <p:cNvGrpSpPr/>
          <p:nvPr/>
        </p:nvGrpSpPr>
        <p:grpSpPr>
          <a:xfrm rot="0">
            <a:off x="2878039" y="8748189"/>
            <a:ext cx="2887158" cy="673424"/>
            <a:chOff x="0" y="0"/>
            <a:chExt cx="760404" cy="177363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760404" cy="177363"/>
            </a:xfrm>
            <a:custGeom>
              <a:avLst/>
              <a:gdLst/>
              <a:ahLst/>
              <a:cxnLst/>
              <a:rect r="r" b="b" t="t" l="l"/>
              <a:pathLst>
                <a:path h="177363" w="760404">
                  <a:moveTo>
                    <a:pt x="0" y="0"/>
                  </a:moveTo>
                  <a:lnTo>
                    <a:pt x="760404" y="0"/>
                  </a:lnTo>
                  <a:lnTo>
                    <a:pt x="760404" y="177363"/>
                  </a:lnTo>
                  <a:lnTo>
                    <a:pt x="0" y="1773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19050"/>
              <a:ext cx="760404" cy="196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3651618" y="8762639"/>
            <a:ext cx="1371504" cy="53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Sensor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7142044" y="8721060"/>
            <a:ext cx="3476625" cy="700553"/>
            <a:chOff x="0" y="0"/>
            <a:chExt cx="915654" cy="184508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915654" cy="184508"/>
            </a:xfrm>
            <a:custGeom>
              <a:avLst/>
              <a:gdLst/>
              <a:ahLst/>
              <a:cxnLst/>
              <a:rect r="r" b="b" t="t" l="l"/>
              <a:pathLst>
                <a:path h="184508" w="915654">
                  <a:moveTo>
                    <a:pt x="0" y="0"/>
                  </a:moveTo>
                  <a:lnTo>
                    <a:pt x="915654" y="0"/>
                  </a:lnTo>
                  <a:lnTo>
                    <a:pt x="915654" y="184508"/>
                  </a:lnTo>
                  <a:lnTo>
                    <a:pt x="0" y="1845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-19050"/>
              <a:ext cx="915654" cy="203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7338857" y="8753114"/>
            <a:ext cx="2956358" cy="53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trike="noStrike" u="none">
                <a:solidFill>
                  <a:srgbClr val="000000"/>
                </a:solidFill>
                <a:latin typeface="Canva Sans Bold"/>
              </a:rPr>
              <a:t>Output display</a:t>
            </a:r>
          </a:p>
        </p:txBody>
      </p:sp>
      <p:grpSp>
        <p:nvGrpSpPr>
          <p:cNvPr name="Group 74" id="74"/>
          <p:cNvGrpSpPr/>
          <p:nvPr/>
        </p:nvGrpSpPr>
        <p:grpSpPr>
          <a:xfrm rot="0">
            <a:off x="11964447" y="8693932"/>
            <a:ext cx="3411642" cy="727681"/>
            <a:chOff x="0" y="0"/>
            <a:chExt cx="898539" cy="191653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898539" cy="191653"/>
            </a:xfrm>
            <a:custGeom>
              <a:avLst/>
              <a:gdLst/>
              <a:ahLst/>
              <a:cxnLst/>
              <a:rect r="r" b="b" t="t" l="l"/>
              <a:pathLst>
                <a:path h="191653" w="898539">
                  <a:moveTo>
                    <a:pt x="0" y="0"/>
                  </a:moveTo>
                  <a:lnTo>
                    <a:pt x="898539" y="0"/>
                  </a:lnTo>
                  <a:lnTo>
                    <a:pt x="898539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19050"/>
              <a:ext cx="898539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7" id="77"/>
          <p:cNvSpPr txBox="true"/>
          <p:nvPr/>
        </p:nvSpPr>
        <p:spPr>
          <a:xfrm rot="0">
            <a:off x="12120551" y="8765317"/>
            <a:ext cx="31375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Microcontroller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2800991" y="8777067"/>
            <a:ext cx="6164339" cy="6164339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821160" y="303191"/>
            <a:ext cx="1466840" cy="1224145"/>
          </a:xfrm>
          <a:custGeom>
            <a:avLst/>
            <a:gdLst/>
            <a:ahLst/>
            <a:cxnLst/>
            <a:rect r="r" b="b" t="t" l="l"/>
            <a:pathLst>
              <a:path h="1224145" w="1466840">
                <a:moveTo>
                  <a:pt x="0" y="0"/>
                </a:moveTo>
                <a:lnTo>
                  <a:pt x="1466840" y="0"/>
                </a:lnTo>
                <a:lnTo>
                  <a:pt x="1466840" y="1224144"/>
                </a:lnTo>
                <a:lnTo>
                  <a:pt x="0" y="1224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210911" y="0"/>
            <a:ext cx="541602" cy="10287000"/>
            <a:chOff x="0" y="0"/>
            <a:chExt cx="157867" cy="29984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-653940" y="474291"/>
            <a:ext cx="16554923" cy="920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5"/>
              </a:lnSpc>
            </a:pPr>
            <a:r>
              <a:rPr lang="en-US" sz="6300" spc="315">
                <a:solidFill>
                  <a:srgbClr val="000000"/>
                </a:solidFill>
                <a:latin typeface="Poppins Ultra-Bold"/>
              </a:rPr>
              <a:t>Operational view</a:t>
            </a:r>
            <a:r>
              <a:rPr lang="en-US" sz="6300" spc="315">
                <a:solidFill>
                  <a:srgbClr val="000000"/>
                </a:solidFill>
                <a:latin typeface="Poppins Ultra-Bold"/>
              </a:rPr>
              <a:t> specification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76533" y="3252131"/>
            <a:ext cx="7819070" cy="963330"/>
            <a:chOff x="0" y="0"/>
            <a:chExt cx="3834373" cy="4724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34373" cy="472405"/>
            </a:xfrm>
            <a:custGeom>
              <a:avLst/>
              <a:gdLst/>
              <a:ahLst/>
              <a:cxnLst/>
              <a:rect r="r" b="b" t="t" l="l"/>
              <a:pathLst>
                <a:path h="472405" w="3834373">
                  <a:moveTo>
                    <a:pt x="0" y="0"/>
                  </a:moveTo>
                  <a:lnTo>
                    <a:pt x="3834373" y="0"/>
                  </a:lnTo>
                  <a:lnTo>
                    <a:pt x="3834373" y="472405"/>
                  </a:lnTo>
                  <a:lnTo>
                    <a:pt x="0" y="472405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3834373" cy="49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99904" y="4335935"/>
            <a:ext cx="4371919" cy="963330"/>
            <a:chOff x="0" y="0"/>
            <a:chExt cx="2143934" cy="4724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43934" cy="472405"/>
            </a:xfrm>
            <a:custGeom>
              <a:avLst/>
              <a:gdLst/>
              <a:ahLst/>
              <a:cxnLst/>
              <a:rect r="r" b="b" t="t" l="l"/>
              <a:pathLst>
                <a:path h="472405" w="2143934">
                  <a:moveTo>
                    <a:pt x="0" y="0"/>
                  </a:moveTo>
                  <a:lnTo>
                    <a:pt x="2143934" y="0"/>
                  </a:lnTo>
                  <a:lnTo>
                    <a:pt x="2143934" y="472405"/>
                  </a:lnTo>
                  <a:lnTo>
                    <a:pt x="0" y="472405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143934" cy="49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099904" y="5422040"/>
            <a:ext cx="4371919" cy="963330"/>
            <a:chOff x="0" y="0"/>
            <a:chExt cx="2143934" cy="4724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43934" cy="472405"/>
            </a:xfrm>
            <a:custGeom>
              <a:avLst/>
              <a:gdLst/>
              <a:ahLst/>
              <a:cxnLst/>
              <a:rect r="r" b="b" t="t" l="l"/>
              <a:pathLst>
                <a:path h="472405" w="2143934">
                  <a:moveTo>
                    <a:pt x="0" y="0"/>
                  </a:moveTo>
                  <a:lnTo>
                    <a:pt x="2143934" y="0"/>
                  </a:lnTo>
                  <a:lnTo>
                    <a:pt x="2143934" y="472405"/>
                  </a:lnTo>
                  <a:lnTo>
                    <a:pt x="0" y="472405"/>
                  </a:ln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2143934" cy="49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76533" y="6508145"/>
            <a:ext cx="7819070" cy="963330"/>
            <a:chOff x="0" y="0"/>
            <a:chExt cx="3834373" cy="4724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34373" cy="472405"/>
            </a:xfrm>
            <a:custGeom>
              <a:avLst/>
              <a:gdLst/>
              <a:ahLst/>
              <a:cxnLst/>
              <a:rect r="r" b="b" t="t" l="l"/>
              <a:pathLst>
                <a:path h="472405" w="3834373">
                  <a:moveTo>
                    <a:pt x="0" y="0"/>
                  </a:moveTo>
                  <a:lnTo>
                    <a:pt x="3834373" y="0"/>
                  </a:lnTo>
                  <a:lnTo>
                    <a:pt x="3834373" y="472405"/>
                  </a:lnTo>
                  <a:lnTo>
                    <a:pt x="0" y="472405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3834373" cy="4914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376533" y="4335935"/>
            <a:ext cx="1585658" cy="2049435"/>
            <a:chOff x="0" y="0"/>
            <a:chExt cx="777587" cy="100501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77587" cy="1005017"/>
            </a:xfrm>
            <a:custGeom>
              <a:avLst/>
              <a:gdLst/>
              <a:ahLst/>
              <a:cxnLst/>
              <a:rect r="r" b="b" t="t" l="l"/>
              <a:pathLst>
                <a:path h="1005017" w="777587">
                  <a:moveTo>
                    <a:pt x="0" y="0"/>
                  </a:moveTo>
                  <a:lnTo>
                    <a:pt x="777587" y="0"/>
                  </a:lnTo>
                  <a:lnTo>
                    <a:pt x="777587" y="1005017"/>
                  </a:lnTo>
                  <a:lnTo>
                    <a:pt x="0" y="1005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777587" cy="102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09945" y="4337085"/>
            <a:ext cx="1585658" cy="2049435"/>
            <a:chOff x="0" y="0"/>
            <a:chExt cx="777587" cy="10050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77587" cy="1005017"/>
            </a:xfrm>
            <a:custGeom>
              <a:avLst/>
              <a:gdLst/>
              <a:ahLst/>
              <a:cxnLst/>
              <a:rect r="r" b="b" t="t" l="l"/>
              <a:pathLst>
                <a:path h="1005017" w="777587">
                  <a:moveTo>
                    <a:pt x="0" y="0"/>
                  </a:moveTo>
                  <a:lnTo>
                    <a:pt x="777587" y="0"/>
                  </a:lnTo>
                  <a:lnTo>
                    <a:pt x="777587" y="1005017"/>
                  </a:lnTo>
                  <a:lnTo>
                    <a:pt x="0" y="1005017"/>
                  </a:ln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777587" cy="102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271171" y="3608708"/>
            <a:ext cx="1657465" cy="390819"/>
            <a:chOff x="0" y="0"/>
            <a:chExt cx="812800" cy="19165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191653"/>
            </a:xfrm>
            <a:custGeom>
              <a:avLst/>
              <a:gdLst/>
              <a:ahLst/>
              <a:cxnLst/>
              <a:rect r="r" b="b" t="t" l="l"/>
              <a:pathLst>
                <a:path h="19165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9050"/>
              <a:ext cx="812800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90445" y="3608708"/>
            <a:ext cx="2243890" cy="390819"/>
            <a:chOff x="0" y="0"/>
            <a:chExt cx="1100375" cy="19165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0375" cy="191653"/>
            </a:xfrm>
            <a:custGeom>
              <a:avLst/>
              <a:gdLst/>
              <a:ahLst/>
              <a:cxnLst/>
              <a:rect r="r" b="b" t="t" l="l"/>
              <a:pathLst>
                <a:path h="191653" w="1100375">
                  <a:moveTo>
                    <a:pt x="0" y="0"/>
                  </a:moveTo>
                  <a:lnTo>
                    <a:pt x="1100375" y="0"/>
                  </a:lnTo>
                  <a:lnTo>
                    <a:pt x="1100375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1100375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457131" y="4746211"/>
            <a:ext cx="1657465" cy="390819"/>
            <a:chOff x="0" y="0"/>
            <a:chExt cx="812800" cy="19165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191653"/>
            </a:xfrm>
            <a:custGeom>
              <a:avLst/>
              <a:gdLst/>
              <a:ahLst/>
              <a:cxnLst/>
              <a:rect r="r" b="b" t="t" l="l"/>
              <a:pathLst>
                <a:path h="19165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812800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5552396" y="4888596"/>
            <a:ext cx="1233932" cy="390819"/>
            <a:chOff x="0" y="0"/>
            <a:chExt cx="605105" cy="19165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05105" cy="191653"/>
            </a:xfrm>
            <a:custGeom>
              <a:avLst/>
              <a:gdLst/>
              <a:ahLst/>
              <a:cxnLst/>
              <a:rect r="r" b="b" t="t" l="l"/>
              <a:pathLst>
                <a:path h="191653" w="605105">
                  <a:moveTo>
                    <a:pt x="0" y="0"/>
                  </a:moveTo>
                  <a:lnTo>
                    <a:pt x="605105" y="0"/>
                  </a:lnTo>
                  <a:lnTo>
                    <a:pt x="605105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19050"/>
              <a:ext cx="605105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552396" y="5554003"/>
            <a:ext cx="1233932" cy="390819"/>
            <a:chOff x="0" y="0"/>
            <a:chExt cx="605105" cy="1916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05105" cy="191653"/>
            </a:xfrm>
            <a:custGeom>
              <a:avLst/>
              <a:gdLst/>
              <a:ahLst/>
              <a:cxnLst/>
              <a:rect r="r" b="b" t="t" l="l"/>
              <a:pathLst>
                <a:path h="191653" w="605105">
                  <a:moveTo>
                    <a:pt x="0" y="0"/>
                  </a:moveTo>
                  <a:lnTo>
                    <a:pt x="605105" y="0"/>
                  </a:lnTo>
                  <a:lnTo>
                    <a:pt x="605105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19050"/>
              <a:ext cx="605105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834361" y="5872187"/>
            <a:ext cx="2598498" cy="390819"/>
            <a:chOff x="0" y="0"/>
            <a:chExt cx="1274270" cy="19165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74270" cy="191653"/>
            </a:xfrm>
            <a:custGeom>
              <a:avLst/>
              <a:gdLst/>
              <a:ahLst/>
              <a:cxnLst/>
              <a:rect r="r" b="b" t="t" l="l"/>
              <a:pathLst>
                <a:path h="191653" w="1274270">
                  <a:moveTo>
                    <a:pt x="0" y="0"/>
                  </a:moveTo>
                  <a:lnTo>
                    <a:pt x="1274270" y="0"/>
                  </a:lnTo>
                  <a:lnTo>
                    <a:pt x="1274270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19050"/>
              <a:ext cx="1274270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680454" y="4841922"/>
            <a:ext cx="1477481" cy="390819"/>
            <a:chOff x="0" y="0"/>
            <a:chExt cx="724538" cy="19165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24538" cy="191653"/>
            </a:xfrm>
            <a:custGeom>
              <a:avLst/>
              <a:gdLst/>
              <a:ahLst/>
              <a:cxnLst/>
              <a:rect r="r" b="b" t="t" l="l"/>
              <a:pathLst>
                <a:path h="191653" w="724538">
                  <a:moveTo>
                    <a:pt x="0" y="0"/>
                  </a:moveTo>
                  <a:lnTo>
                    <a:pt x="724538" y="0"/>
                  </a:lnTo>
                  <a:lnTo>
                    <a:pt x="724538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724538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652243" y="5481368"/>
            <a:ext cx="1471726" cy="390819"/>
            <a:chOff x="0" y="0"/>
            <a:chExt cx="721716" cy="19165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21716" cy="191653"/>
            </a:xfrm>
            <a:custGeom>
              <a:avLst/>
              <a:gdLst/>
              <a:ahLst/>
              <a:cxnLst/>
              <a:rect r="r" b="b" t="t" l="l"/>
              <a:pathLst>
                <a:path h="191653" w="721716">
                  <a:moveTo>
                    <a:pt x="0" y="0"/>
                  </a:moveTo>
                  <a:lnTo>
                    <a:pt x="721716" y="0"/>
                  </a:lnTo>
                  <a:lnTo>
                    <a:pt x="721716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721716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011019" y="6970735"/>
            <a:ext cx="1550618" cy="361679"/>
            <a:chOff x="0" y="0"/>
            <a:chExt cx="760404" cy="17736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760404" cy="177363"/>
            </a:xfrm>
            <a:custGeom>
              <a:avLst/>
              <a:gdLst/>
              <a:ahLst/>
              <a:cxnLst/>
              <a:rect r="r" b="b" t="t" l="l"/>
              <a:pathLst>
                <a:path h="177363" w="760404">
                  <a:moveTo>
                    <a:pt x="0" y="0"/>
                  </a:moveTo>
                  <a:lnTo>
                    <a:pt x="760404" y="0"/>
                  </a:lnTo>
                  <a:lnTo>
                    <a:pt x="760404" y="177363"/>
                  </a:lnTo>
                  <a:lnTo>
                    <a:pt x="0" y="17736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19050"/>
              <a:ext cx="760404" cy="196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8563730" y="6956165"/>
            <a:ext cx="1683455" cy="376249"/>
            <a:chOff x="0" y="0"/>
            <a:chExt cx="825545" cy="184508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25545" cy="184508"/>
            </a:xfrm>
            <a:custGeom>
              <a:avLst/>
              <a:gdLst/>
              <a:ahLst/>
              <a:cxnLst/>
              <a:rect r="r" b="b" t="t" l="l"/>
              <a:pathLst>
                <a:path h="184508" w="825545">
                  <a:moveTo>
                    <a:pt x="0" y="0"/>
                  </a:moveTo>
                  <a:lnTo>
                    <a:pt x="825545" y="0"/>
                  </a:lnTo>
                  <a:lnTo>
                    <a:pt x="825545" y="184508"/>
                  </a:lnTo>
                  <a:lnTo>
                    <a:pt x="0" y="1845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19050"/>
              <a:ext cx="825545" cy="203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0891096" y="6941595"/>
            <a:ext cx="1832305" cy="390819"/>
            <a:chOff x="0" y="0"/>
            <a:chExt cx="898539" cy="191653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98539" cy="191653"/>
            </a:xfrm>
            <a:custGeom>
              <a:avLst/>
              <a:gdLst/>
              <a:ahLst/>
              <a:cxnLst/>
              <a:rect r="r" b="b" t="t" l="l"/>
              <a:pathLst>
                <a:path h="191653" w="898539">
                  <a:moveTo>
                    <a:pt x="0" y="0"/>
                  </a:moveTo>
                  <a:lnTo>
                    <a:pt x="898539" y="0"/>
                  </a:lnTo>
                  <a:lnTo>
                    <a:pt x="898539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19050"/>
              <a:ext cx="898539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509928" y="3608708"/>
            <a:ext cx="4622194" cy="1428623"/>
            <a:chOff x="0" y="0"/>
            <a:chExt cx="1217368" cy="376263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217368" cy="376263"/>
            </a:xfrm>
            <a:custGeom>
              <a:avLst/>
              <a:gdLst/>
              <a:ahLst/>
              <a:cxnLst/>
              <a:rect r="r" b="b" t="t" l="l"/>
              <a:pathLst>
                <a:path h="376263" w="1217368">
                  <a:moveTo>
                    <a:pt x="0" y="0"/>
                  </a:moveTo>
                  <a:lnTo>
                    <a:pt x="1217368" y="0"/>
                  </a:lnTo>
                  <a:lnTo>
                    <a:pt x="1217368" y="376263"/>
                  </a:lnTo>
                  <a:lnTo>
                    <a:pt x="0" y="376263"/>
                  </a:lnTo>
                  <a:close/>
                </a:path>
              </a:pathLst>
            </a:custGeom>
            <a:solidFill>
              <a:srgbClr val="FFF1B8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19050"/>
              <a:ext cx="1217368" cy="395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8557464" y="3285838"/>
            <a:ext cx="1354492" cy="3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000000"/>
                </a:solidFill>
                <a:latin typeface="Canva Sans Bold"/>
              </a:rPr>
              <a:t>Application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576287" y="3623633"/>
            <a:ext cx="1047234" cy="3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000000"/>
                </a:solidFill>
                <a:latin typeface="Canva Sans Bold"/>
              </a:rPr>
              <a:t>Web App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0432859" y="3623633"/>
            <a:ext cx="1923158" cy="3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000000"/>
                </a:solidFill>
                <a:latin typeface="Canva Sans Bold"/>
              </a:rPr>
              <a:t>Database Server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8742043" y="4334889"/>
            <a:ext cx="985335" cy="3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000000"/>
                </a:solidFill>
                <a:latin typeface="Canva Sans Bold"/>
              </a:rPr>
              <a:t>Services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8506656" y="4761135"/>
            <a:ext cx="1558414" cy="3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000000"/>
                </a:solidFill>
                <a:latin typeface="Canva Sans Bold"/>
              </a:rPr>
              <a:t>Web Services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470951" y="4344414"/>
            <a:ext cx="1396824" cy="28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6"/>
              </a:lnSpc>
              <a:spcBef>
                <a:spcPct val="0"/>
              </a:spcBef>
            </a:pPr>
            <a:r>
              <a:rPr lang="en-US" sz="1718">
                <a:solidFill>
                  <a:srgbClr val="000000"/>
                </a:solidFill>
                <a:latin typeface="Canva Sans Bold"/>
              </a:rPr>
              <a:t>Management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5718568" y="4932655"/>
            <a:ext cx="827646" cy="27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5"/>
              </a:lnSpc>
              <a:spcBef>
                <a:spcPct val="0"/>
              </a:spcBef>
            </a:pPr>
            <a:r>
              <a:rPr lang="en-US" sz="1611">
                <a:solidFill>
                  <a:srgbClr val="000000"/>
                </a:solidFill>
                <a:latin typeface="Canva Sans Bold"/>
              </a:rPr>
              <a:t>Databse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788780" y="5598062"/>
            <a:ext cx="687221" cy="27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5"/>
              </a:lnSpc>
              <a:spcBef>
                <a:spcPct val="0"/>
              </a:spcBef>
            </a:pPr>
            <a:r>
              <a:rPr lang="en-US" sz="1611">
                <a:solidFill>
                  <a:srgbClr val="000000"/>
                </a:solidFill>
                <a:latin typeface="Canva Sans Bold"/>
              </a:rPr>
              <a:t>Device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301107" y="5426542"/>
            <a:ext cx="1867206" cy="3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000000"/>
                </a:solidFill>
                <a:latin typeface="Canva Sans Bold"/>
              </a:rPr>
              <a:t>Communication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966988" y="5906722"/>
            <a:ext cx="2323457" cy="3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000000"/>
                </a:solidFill>
                <a:latin typeface="Canva Sans Bold"/>
              </a:rPr>
              <a:t>Communication API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956882" y="4371015"/>
            <a:ext cx="891783" cy="28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6"/>
              </a:lnSpc>
              <a:spcBef>
                <a:spcPct val="0"/>
              </a:spcBef>
            </a:pPr>
            <a:r>
              <a:rPr lang="en-US" sz="1718">
                <a:solidFill>
                  <a:srgbClr val="000000"/>
                </a:solidFill>
                <a:latin typeface="Canva Sans Bold"/>
              </a:rPr>
              <a:t>Security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1714420" y="4894848"/>
            <a:ext cx="1409549" cy="256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5"/>
              </a:lnSpc>
              <a:spcBef>
                <a:spcPct val="0"/>
              </a:spcBef>
            </a:pPr>
            <a:r>
              <a:rPr lang="en-US" sz="1503">
                <a:solidFill>
                  <a:srgbClr val="000000"/>
                </a:solidFill>
                <a:latin typeface="Canva Sans Bold"/>
              </a:rPr>
              <a:t>Authentication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680454" y="5525428"/>
            <a:ext cx="1366833" cy="27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5"/>
              </a:lnSpc>
              <a:spcBef>
                <a:spcPct val="0"/>
              </a:spcBef>
            </a:pPr>
            <a:r>
              <a:rPr lang="en-US" sz="1611">
                <a:solidFill>
                  <a:srgbClr val="000000"/>
                </a:solidFill>
                <a:latin typeface="Canva Sans Bold"/>
              </a:rPr>
              <a:t>Autherization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8885194" y="6541664"/>
            <a:ext cx="801748" cy="32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1"/>
              </a:lnSpc>
              <a:spcBef>
                <a:spcPct val="0"/>
              </a:spcBef>
            </a:pPr>
            <a:r>
              <a:rPr lang="en-US" sz="1879">
                <a:solidFill>
                  <a:srgbClr val="000000"/>
                </a:solidFill>
                <a:latin typeface="Canva Sans Bold"/>
              </a:rPr>
              <a:t>Device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6428285" y="6980614"/>
            <a:ext cx="733006" cy="28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6"/>
              </a:lnSpc>
              <a:spcBef>
                <a:spcPct val="0"/>
              </a:spcBef>
            </a:pPr>
            <a:r>
              <a:rPr lang="en-US" sz="1718">
                <a:solidFill>
                  <a:srgbClr val="000000"/>
                </a:solidFill>
                <a:latin typeface="Canva Sans Bold"/>
              </a:rPr>
              <a:t>Device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8592305" y="6980614"/>
            <a:ext cx="1587784" cy="28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6"/>
              </a:lnSpc>
              <a:spcBef>
                <a:spcPct val="0"/>
              </a:spcBef>
            </a:pPr>
            <a:r>
              <a:rPr lang="en-US" sz="1718">
                <a:solidFill>
                  <a:srgbClr val="000000"/>
                </a:solidFill>
                <a:latin typeface="Canva Sans Bold"/>
              </a:rPr>
              <a:t>Output display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0944021" y="6966044"/>
            <a:ext cx="1685090" cy="28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6"/>
              </a:lnSpc>
              <a:spcBef>
                <a:spcPct val="0"/>
              </a:spcBef>
            </a:pPr>
            <a:r>
              <a:rPr lang="en-US" sz="1718">
                <a:solidFill>
                  <a:srgbClr val="000000"/>
                </a:solidFill>
                <a:latin typeface="Canva Sans Bold"/>
              </a:rPr>
              <a:t>Microcontroller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3774843" y="3836650"/>
            <a:ext cx="4055031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 Bold"/>
              </a:rPr>
              <a:t>Web &amp; Mobile App :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 For Notifications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774843" y="4204966"/>
            <a:ext cx="4017698" cy="297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 Bold"/>
              </a:rPr>
              <a:t>Applicaiton Server :  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Local host web </a:t>
            </a:r>
          </a:p>
        </p:txBody>
      </p:sp>
      <p:grpSp>
        <p:nvGrpSpPr>
          <p:cNvPr name="Group 81" id="81"/>
          <p:cNvGrpSpPr/>
          <p:nvPr/>
        </p:nvGrpSpPr>
        <p:grpSpPr>
          <a:xfrm rot="0">
            <a:off x="13589427" y="5554003"/>
            <a:ext cx="4622194" cy="1329510"/>
            <a:chOff x="0" y="0"/>
            <a:chExt cx="2266666" cy="651975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2266666" cy="651975"/>
            </a:xfrm>
            <a:custGeom>
              <a:avLst/>
              <a:gdLst/>
              <a:ahLst/>
              <a:cxnLst/>
              <a:rect r="r" b="b" t="t" l="l"/>
              <a:pathLst>
                <a:path h="651975" w="2266666">
                  <a:moveTo>
                    <a:pt x="0" y="0"/>
                  </a:moveTo>
                  <a:lnTo>
                    <a:pt x="2266666" y="0"/>
                  </a:lnTo>
                  <a:lnTo>
                    <a:pt x="2266666" y="651975"/>
                  </a:lnTo>
                  <a:lnTo>
                    <a:pt x="0" y="651975"/>
                  </a:lnTo>
                  <a:close/>
                </a:path>
              </a:pathLst>
            </a:custGeom>
            <a:solidFill>
              <a:srgbClr val="FDA5A5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19050"/>
              <a:ext cx="2266666" cy="67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13774843" y="5781944"/>
            <a:ext cx="401169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 Bold"/>
              </a:rPr>
              <a:t>Authentication : 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Thingspeak &amp; IFTTT</a:t>
            </a:r>
            <a:r>
              <a:rPr lang="en-US" sz="180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3774843" y="6282584"/>
            <a:ext cx="3666172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 Bold"/>
              </a:rPr>
              <a:t>Autherization: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 Thingspeak &amp; IFTT</a:t>
            </a:r>
            <a:r>
              <a:rPr lang="en-US" sz="180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grpSp>
        <p:nvGrpSpPr>
          <p:cNvPr name="Group 86" id="86"/>
          <p:cNvGrpSpPr/>
          <p:nvPr/>
        </p:nvGrpSpPr>
        <p:grpSpPr>
          <a:xfrm rot="0">
            <a:off x="475742" y="5665874"/>
            <a:ext cx="4536469" cy="1805600"/>
            <a:chOff x="0" y="0"/>
            <a:chExt cx="2224627" cy="885444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2224627" cy="885444"/>
            </a:xfrm>
            <a:custGeom>
              <a:avLst/>
              <a:gdLst/>
              <a:ahLst/>
              <a:cxnLst/>
              <a:rect r="r" b="b" t="t" l="l"/>
              <a:pathLst>
                <a:path h="885444" w="2224627">
                  <a:moveTo>
                    <a:pt x="0" y="0"/>
                  </a:moveTo>
                  <a:lnTo>
                    <a:pt x="2224627" y="0"/>
                  </a:lnTo>
                  <a:lnTo>
                    <a:pt x="2224627" y="885444"/>
                  </a:lnTo>
                  <a:lnTo>
                    <a:pt x="0" y="885444"/>
                  </a:ln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name="TextBox 88" id="88"/>
            <p:cNvSpPr txBox="true"/>
            <p:nvPr/>
          </p:nvSpPr>
          <p:spPr>
            <a:xfrm>
              <a:off x="0" y="-19050"/>
              <a:ext cx="2224627" cy="904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9" id="89"/>
          <p:cNvSpPr txBox="true"/>
          <p:nvPr/>
        </p:nvSpPr>
        <p:spPr>
          <a:xfrm rot="0">
            <a:off x="626690" y="5806027"/>
            <a:ext cx="3444597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 Bold"/>
              </a:rPr>
              <a:t>Device : 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 ESP 8266 WiFi Module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591776" y="6286979"/>
            <a:ext cx="3479511" cy="611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 Bold"/>
              </a:rPr>
              <a:t> Sensors :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 MQ2 gas sensor, Tilt   </a:t>
            </a:r>
          </a:p>
          <a:p>
            <a:pPr algn="r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91" id="91"/>
          <p:cNvSpPr txBox="true"/>
          <p:nvPr/>
        </p:nvSpPr>
        <p:spPr>
          <a:xfrm rot="0">
            <a:off x="626690" y="6998982"/>
            <a:ext cx="230374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 Bold"/>
              </a:rPr>
              <a:t>Output Display: </a:t>
            </a:r>
            <a:r>
              <a:rPr lang="en-US" sz="1800">
                <a:solidFill>
                  <a:srgbClr val="000000"/>
                </a:solidFill>
                <a:latin typeface="Canva Sans"/>
              </a:rPr>
              <a:t> LED</a:t>
            </a:r>
          </a:p>
        </p:txBody>
      </p:sp>
      <p:grpSp>
        <p:nvGrpSpPr>
          <p:cNvPr name="Group 92" id="92"/>
          <p:cNvGrpSpPr/>
          <p:nvPr/>
        </p:nvGrpSpPr>
        <p:grpSpPr>
          <a:xfrm rot="0">
            <a:off x="458740" y="3417071"/>
            <a:ext cx="4553472" cy="1734216"/>
            <a:chOff x="0" y="0"/>
            <a:chExt cx="2234920" cy="851182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2234920" cy="851182"/>
            </a:xfrm>
            <a:custGeom>
              <a:avLst/>
              <a:gdLst/>
              <a:ahLst/>
              <a:cxnLst/>
              <a:rect r="r" b="b" t="t" l="l"/>
              <a:pathLst>
                <a:path h="851182" w="2234920">
                  <a:moveTo>
                    <a:pt x="0" y="0"/>
                  </a:moveTo>
                  <a:lnTo>
                    <a:pt x="2234920" y="0"/>
                  </a:lnTo>
                  <a:lnTo>
                    <a:pt x="2234920" y="851182"/>
                  </a:lnTo>
                  <a:lnTo>
                    <a:pt x="0" y="851182"/>
                  </a:lnTo>
                  <a:close/>
                </a:path>
              </a:pathLst>
            </a:custGeom>
            <a:solidFill>
              <a:srgbClr val="FFD89C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0" y="-19050"/>
              <a:ext cx="2234920" cy="870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5" id="95"/>
          <p:cNvSpPr txBox="true"/>
          <p:nvPr/>
        </p:nvSpPr>
        <p:spPr>
          <a:xfrm rot="0">
            <a:off x="498172" y="3514520"/>
            <a:ext cx="4474607" cy="29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7"/>
              </a:lnSpc>
              <a:spcBef>
                <a:spcPct val="0"/>
              </a:spcBef>
            </a:pPr>
            <a:r>
              <a:rPr lang="en-US" sz="1798">
                <a:solidFill>
                  <a:srgbClr val="000000"/>
                </a:solidFill>
                <a:latin typeface="Canva Sans Bold"/>
              </a:rPr>
              <a:t>Cloud Management :  </a:t>
            </a:r>
            <a:r>
              <a:rPr lang="en-US" sz="1798">
                <a:solidFill>
                  <a:srgbClr val="000000"/>
                </a:solidFill>
                <a:latin typeface="Canva Sans"/>
              </a:rPr>
              <a:t>Thingspeak  Server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552052" y="4210127"/>
            <a:ext cx="4366847" cy="29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7"/>
              </a:lnSpc>
              <a:spcBef>
                <a:spcPct val="0"/>
              </a:spcBef>
            </a:pPr>
            <a:r>
              <a:rPr lang="en-US" sz="1798">
                <a:solidFill>
                  <a:srgbClr val="000000"/>
                </a:solidFill>
                <a:latin typeface="Canva Sans Bold"/>
              </a:rPr>
              <a:t>Device Management :  </a:t>
            </a:r>
            <a:r>
              <a:rPr lang="en-US" sz="1798">
                <a:solidFill>
                  <a:srgbClr val="000000"/>
                </a:solidFill>
                <a:latin typeface="Canva Sans"/>
              </a:rPr>
              <a:t>ESP 8266 Device 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3073740" y="4654738"/>
            <a:ext cx="1938471" cy="29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7"/>
              </a:lnSpc>
              <a:spcBef>
                <a:spcPct val="0"/>
              </a:spcBef>
            </a:pPr>
            <a:r>
              <a:rPr lang="en-US" sz="1798">
                <a:solidFill>
                  <a:srgbClr val="000000"/>
                </a:solidFill>
                <a:latin typeface="Canva Sans"/>
              </a:rPr>
              <a:t>Manegement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704185" y="6601192"/>
            <a:ext cx="2808352" cy="29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7"/>
              </a:lnSpc>
              <a:spcBef>
                <a:spcPct val="0"/>
              </a:spcBef>
            </a:pPr>
            <a:r>
              <a:rPr lang="en-US" sz="1798">
                <a:solidFill>
                  <a:srgbClr val="000000"/>
                </a:solidFill>
                <a:latin typeface="Canva Sans"/>
              </a:rPr>
              <a:t>Temperature, Ultrasonic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6094343" y="4554299"/>
            <a:ext cx="1938471" cy="297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7"/>
              </a:lnSpc>
              <a:spcBef>
                <a:spcPct val="0"/>
              </a:spcBef>
            </a:pPr>
            <a:r>
              <a:rPr lang="en-US" sz="1798">
                <a:solidFill>
                  <a:srgbClr val="000000"/>
                </a:solidFill>
                <a:latin typeface="Canva Sans"/>
              </a:rPr>
              <a:t>services</a:t>
            </a:r>
          </a:p>
        </p:txBody>
      </p:sp>
      <p:grpSp>
        <p:nvGrpSpPr>
          <p:cNvPr name="Group 100" id="100"/>
          <p:cNvGrpSpPr/>
          <p:nvPr/>
        </p:nvGrpSpPr>
        <p:grpSpPr>
          <a:xfrm rot="-2700000">
            <a:off x="12600120" y="9288554"/>
            <a:ext cx="6566081" cy="6566081"/>
            <a:chOff x="0" y="0"/>
            <a:chExt cx="1913890" cy="191389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2700000"/>
            </a:gra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10874" y="-958248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095958" y="-165270"/>
            <a:ext cx="1689915" cy="10452270"/>
            <a:chOff x="0" y="0"/>
            <a:chExt cx="616486" cy="38130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6485" cy="3813016"/>
            </a:xfrm>
            <a:custGeom>
              <a:avLst/>
              <a:gdLst/>
              <a:ahLst/>
              <a:cxnLst/>
              <a:rect r="r" b="b" t="t" l="l"/>
              <a:pathLst>
                <a:path h="3813016" w="616485">
                  <a:moveTo>
                    <a:pt x="0" y="0"/>
                  </a:moveTo>
                  <a:lnTo>
                    <a:pt x="616485" y="0"/>
                  </a:lnTo>
                  <a:lnTo>
                    <a:pt x="616485" y="3813016"/>
                  </a:lnTo>
                  <a:lnTo>
                    <a:pt x="0" y="381301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618" y="8653654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267547" y="1496293"/>
            <a:ext cx="5451575" cy="7974034"/>
          </a:xfrm>
          <a:custGeom>
            <a:avLst/>
            <a:gdLst/>
            <a:ahLst/>
            <a:cxnLst/>
            <a:rect r="r" b="b" t="t" l="l"/>
            <a:pathLst>
              <a:path h="7974034" w="5451575">
                <a:moveTo>
                  <a:pt x="0" y="0"/>
                </a:moveTo>
                <a:lnTo>
                  <a:pt x="5451575" y="0"/>
                </a:lnTo>
                <a:lnTo>
                  <a:pt x="5451575" y="7974034"/>
                </a:lnTo>
                <a:lnTo>
                  <a:pt x="0" y="7974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33346" y="168664"/>
            <a:ext cx="10077219" cy="175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15"/>
              </a:lnSpc>
            </a:pPr>
            <a:r>
              <a:rPr lang="en-US" sz="6300" spc="315">
                <a:solidFill>
                  <a:srgbClr val="000000"/>
                </a:solidFill>
                <a:latin typeface="Poppins Ultra-Bold"/>
              </a:rPr>
              <a:t>Device component integration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48712" y="9441752"/>
            <a:ext cx="2289246" cy="28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6"/>
              </a:lnSpc>
              <a:spcBef>
                <a:spcPct val="0"/>
              </a:spcBef>
            </a:pPr>
            <a:r>
              <a:rPr lang="en-US" sz="1718">
                <a:solidFill>
                  <a:srgbClr val="000000"/>
                </a:solidFill>
                <a:latin typeface="Canva Sans Bold"/>
              </a:rPr>
              <a:t>Fig 2 : Circuit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1451" y="4060693"/>
            <a:ext cx="8236155" cy="178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78"/>
              </a:lnSpc>
            </a:pPr>
            <a:r>
              <a:rPr lang="en-US" sz="10484">
                <a:solidFill>
                  <a:srgbClr val="210D64"/>
                </a:solidFill>
                <a:latin typeface="Canva Sans Bold"/>
              </a:rPr>
              <a:t>Thank You !!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2067102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598085" y="-82635"/>
            <a:ext cx="1689915" cy="10452270"/>
            <a:chOff x="0" y="0"/>
            <a:chExt cx="616486" cy="38130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6485" cy="3813016"/>
            </a:xfrm>
            <a:custGeom>
              <a:avLst/>
              <a:gdLst/>
              <a:ahLst/>
              <a:cxnLst/>
              <a:rect r="r" b="b" t="t" l="l"/>
              <a:pathLst>
                <a:path h="3813016" w="616485">
                  <a:moveTo>
                    <a:pt x="0" y="0"/>
                  </a:moveTo>
                  <a:lnTo>
                    <a:pt x="616485" y="0"/>
                  </a:lnTo>
                  <a:lnTo>
                    <a:pt x="616485" y="3813016"/>
                  </a:lnTo>
                  <a:lnTo>
                    <a:pt x="0" y="381301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8653654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-1173497" y="1495316"/>
            <a:ext cx="8183276" cy="962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25"/>
              </a:lnSpc>
            </a:pPr>
            <a:r>
              <a:rPr lang="en-US" sz="6500" spc="325">
                <a:solidFill>
                  <a:srgbClr val="000000"/>
                </a:solidFill>
                <a:latin typeface="Poppins Ultra-Bold"/>
              </a:rPr>
              <a:t>Purpose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0004" y="3257444"/>
            <a:ext cx="13958862" cy="434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8828" indent="-399414" lvl="1">
              <a:lnSpc>
                <a:spcPts val="7029"/>
              </a:lnSpc>
              <a:buFont typeface="Arial"/>
              <a:buChar char="•"/>
            </a:pPr>
            <a:r>
              <a:rPr lang="en-US" sz="3699">
                <a:solidFill>
                  <a:srgbClr val="004AAD"/>
                </a:solidFill>
                <a:latin typeface="Canva Sans Bold"/>
              </a:rPr>
              <a:t>To alert people about displacement of lid of manhole</a:t>
            </a:r>
          </a:p>
          <a:p>
            <a:pPr algn="just" marL="798828" indent="-399414" lvl="1">
              <a:lnSpc>
                <a:spcPts val="7029"/>
              </a:lnSpc>
              <a:buFont typeface="Arial"/>
              <a:buChar char="•"/>
            </a:pPr>
            <a:r>
              <a:rPr lang="en-US" sz="3699">
                <a:solidFill>
                  <a:srgbClr val="004AAD"/>
                </a:solidFill>
                <a:latin typeface="Canva Sans Bold"/>
              </a:rPr>
              <a:t>To alert authority about missing of lid on manhole</a:t>
            </a:r>
          </a:p>
          <a:p>
            <a:pPr algn="just" marL="798828" indent="-399414" lvl="1">
              <a:lnSpc>
                <a:spcPts val="7029"/>
              </a:lnSpc>
              <a:buFont typeface="Arial"/>
              <a:buChar char="•"/>
            </a:pPr>
            <a:r>
              <a:rPr lang="en-US" sz="3699">
                <a:solidFill>
                  <a:srgbClr val="004AAD"/>
                </a:solidFill>
                <a:latin typeface="Canva Sans Bold"/>
              </a:rPr>
              <a:t>To monitor and alert authority about leakage of toxic gas </a:t>
            </a:r>
          </a:p>
          <a:p>
            <a:pPr algn="just" marL="798828" indent="-399414" lvl="1">
              <a:lnSpc>
                <a:spcPts val="7029"/>
              </a:lnSpc>
              <a:buFont typeface="Arial"/>
              <a:buChar char="•"/>
            </a:pPr>
            <a:r>
              <a:rPr lang="en-US" sz="3699">
                <a:solidFill>
                  <a:srgbClr val="004AAD"/>
                </a:solidFill>
                <a:latin typeface="Canva Sans Bold"/>
              </a:rPr>
              <a:t>To alert authoriy when water level goes beyond a safety level in sewage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301394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657994" y="2240871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060350" y="-3767547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9038" y="1348376"/>
            <a:ext cx="9135755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000000"/>
                </a:solidFill>
                <a:latin typeface="Poppins Ultra-Bold"/>
              </a:rPr>
              <a:t>REQUIREMNTS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6673" y="2472327"/>
            <a:ext cx="13124841" cy="6524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8"/>
              </a:lnSpc>
              <a:spcBef>
                <a:spcPct val="0"/>
              </a:spcBef>
            </a:pPr>
          </a:p>
          <a:p>
            <a:pPr algn="just" marL="722965" indent="-361482" lvl="1">
              <a:lnSpc>
                <a:spcPts val="4688"/>
              </a:lnSpc>
              <a:spcBef>
                <a:spcPct val="0"/>
              </a:spcBef>
              <a:buFont typeface="Arial"/>
              <a:buChar char="•"/>
            </a:pPr>
            <a:r>
              <a:rPr lang="en-US" sz="3348" strike="noStrike" u="none">
                <a:solidFill>
                  <a:srgbClr val="004AAD"/>
                </a:solidFill>
                <a:latin typeface="Canva Sans Bold"/>
              </a:rPr>
              <a:t>To highlight circular outer border of man hole after diaplacement of lid</a:t>
            </a:r>
          </a:p>
          <a:p>
            <a:pPr algn="just" marL="722965" indent="-361482" lvl="1">
              <a:lnSpc>
                <a:spcPts val="4688"/>
              </a:lnSpc>
              <a:spcBef>
                <a:spcPct val="0"/>
              </a:spcBef>
              <a:buFont typeface="Arial"/>
              <a:buChar char="•"/>
            </a:pPr>
            <a:r>
              <a:rPr lang="en-US" sz="3348" strike="noStrike" u="none">
                <a:solidFill>
                  <a:srgbClr val="004AAD"/>
                </a:solidFill>
                <a:latin typeface="Canva Sans Bold"/>
              </a:rPr>
              <a:t>To alert autority and people within 10 sec after diplacememt of lid</a:t>
            </a:r>
          </a:p>
          <a:p>
            <a:pPr algn="just" marL="722965" indent="-361482" lvl="1">
              <a:lnSpc>
                <a:spcPts val="4688"/>
              </a:lnSpc>
              <a:spcBef>
                <a:spcPct val="0"/>
              </a:spcBef>
              <a:buFont typeface="Arial"/>
              <a:buChar char="•"/>
            </a:pPr>
            <a:r>
              <a:rPr lang="en-US" sz="3348" strike="noStrike" u="none">
                <a:solidFill>
                  <a:srgbClr val="004AAD"/>
                </a:solidFill>
                <a:latin typeface="Canva Sans Bold"/>
              </a:rPr>
              <a:t>Monitor the toxicity level of Methane and sulphur if threshold level is crossed initiate alert.</a:t>
            </a:r>
          </a:p>
          <a:p>
            <a:pPr algn="just" marL="722965" indent="-361482" lvl="1">
              <a:lnSpc>
                <a:spcPts val="4688"/>
              </a:lnSpc>
              <a:spcBef>
                <a:spcPct val="0"/>
              </a:spcBef>
              <a:buFont typeface="Arial"/>
              <a:buChar char="•"/>
            </a:pPr>
            <a:r>
              <a:rPr lang="en-US" sz="3348" strike="noStrike" u="none">
                <a:solidFill>
                  <a:srgbClr val="004AAD"/>
                </a:solidFill>
                <a:latin typeface="Canva Sans Bold"/>
              </a:rPr>
              <a:t>Monitor water level in the vertical sewage pipe below manhole if threshold level crossed initiate alert.</a:t>
            </a:r>
          </a:p>
          <a:p>
            <a:pPr algn="just" marL="722965" indent="-361482" lvl="1">
              <a:lnSpc>
                <a:spcPts val="4688"/>
              </a:lnSpc>
              <a:spcBef>
                <a:spcPct val="0"/>
              </a:spcBef>
              <a:buFont typeface="Arial"/>
              <a:buChar char="•"/>
            </a:pPr>
            <a:r>
              <a:rPr lang="en-US" sz="3348" strike="noStrike" u="none">
                <a:solidFill>
                  <a:srgbClr val="004AAD"/>
                </a:solidFill>
                <a:latin typeface="Canva Sans Bold"/>
              </a:rPr>
              <a:t>Remotely keep track of information related to manhole lid displacement.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652036" y="0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6650727" y="8652345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-1611503" y="568541"/>
            <a:ext cx="13557511" cy="169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000000"/>
                </a:solidFill>
                <a:latin typeface="Poppins Ultra-Bold"/>
              </a:rPr>
              <a:t>Process model</a:t>
            </a:r>
          </a:p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000000"/>
                </a:solidFill>
                <a:latin typeface="Poppins Ultra-Bold"/>
              </a:rPr>
              <a:t> specification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611503" y="5361908"/>
            <a:ext cx="5090362" cy="509036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0" y="0"/>
            <a:ext cx="1689915" cy="10452270"/>
            <a:chOff x="0" y="0"/>
            <a:chExt cx="616486" cy="38130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6485" cy="3813016"/>
            </a:xfrm>
            <a:custGeom>
              <a:avLst/>
              <a:gdLst/>
              <a:ahLst/>
              <a:cxnLst/>
              <a:rect r="r" b="b" t="t" l="l"/>
              <a:pathLst>
                <a:path h="3813016" w="616485">
                  <a:moveTo>
                    <a:pt x="0" y="0"/>
                  </a:moveTo>
                  <a:lnTo>
                    <a:pt x="616485" y="0"/>
                  </a:lnTo>
                  <a:lnTo>
                    <a:pt x="616485" y="3813016"/>
                  </a:lnTo>
                  <a:lnTo>
                    <a:pt x="0" y="381301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186720" y="199633"/>
            <a:ext cx="5234770" cy="9701504"/>
          </a:xfrm>
          <a:custGeom>
            <a:avLst/>
            <a:gdLst/>
            <a:ahLst/>
            <a:cxnLst/>
            <a:rect r="r" b="b" t="t" l="l"/>
            <a:pathLst>
              <a:path h="9701504" w="5234770">
                <a:moveTo>
                  <a:pt x="0" y="0"/>
                </a:moveTo>
                <a:lnTo>
                  <a:pt x="5234770" y="0"/>
                </a:lnTo>
                <a:lnTo>
                  <a:pt x="5234770" y="9701504"/>
                </a:lnTo>
                <a:lnTo>
                  <a:pt x="0" y="9701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49303" y="9743503"/>
            <a:ext cx="1709603" cy="28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6"/>
              </a:lnSpc>
              <a:spcBef>
                <a:spcPct val="0"/>
              </a:spcBef>
            </a:pPr>
            <a:r>
              <a:rPr lang="en-US" sz="1718">
                <a:solidFill>
                  <a:srgbClr val="000000"/>
                </a:solidFill>
                <a:latin typeface="Canva Sans Bold"/>
              </a:rPr>
              <a:t>Fig 1 : Flowchart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28596" y="0"/>
            <a:ext cx="959404" cy="10452270"/>
            <a:chOff x="0" y="0"/>
            <a:chExt cx="349993" cy="38130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9993" cy="3813016"/>
            </a:xfrm>
            <a:custGeom>
              <a:avLst/>
              <a:gdLst/>
              <a:ahLst/>
              <a:cxnLst/>
              <a:rect r="r" b="b" t="t" l="l"/>
              <a:pathLst>
                <a:path h="3813016" w="349993">
                  <a:moveTo>
                    <a:pt x="0" y="0"/>
                  </a:moveTo>
                  <a:lnTo>
                    <a:pt x="349993" y="0"/>
                  </a:lnTo>
                  <a:lnTo>
                    <a:pt x="349993" y="3813016"/>
                  </a:lnTo>
                  <a:lnTo>
                    <a:pt x="0" y="381301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131960"/>
            <a:ext cx="13415526" cy="9155040"/>
          </a:xfrm>
          <a:custGeom>
            <a:avLst/>
            <a:gdLst/>
            <a:ahLst/>
            <a:cxnLst/>
            <a:rect r="r" b="b" t="t" l="l"/>
            <a:pathLst>
              <a:path h="9155040" w="13415526">
                <a:moveTo>
                  <a:pt x="0" y="0"/>
                </a:moveTo>
                <a:lnTo>
                  <a:pt x="13415526" y="0"/>
                </a:lnTo>
                <a:lnTo>
                  <a:pt x="13415526" y="9155040"/>
                </a:lnTo>
                <a:lnTo>
                  <a:pt x="0" y="915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84001"/>
            <a:ext cx="15164246" cy="90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0"/>
              </a:lnSpc>
              <a:spcBef>
                <a:spcPct val="0"/>
              </a:spcBef>
            </a:pPr>
            <a:r>
              <a:rPr lang="en-US" sz="6200" spc="310" strike="noStrike" u="none">
                <a:solidFill>
                  <a:srgbClr val="000000"/>
                </a:solidFill>
                <a:latin typeface="Poppins Ultra-Bold"/>
              </a:rPr>
              <a:t>DOMAIN MODEL SPECIFICATION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3785" y="3397471"/>
            <a:ext cx="2273033" cy="1053042"/>
            <a:chOff x="0" y="0"/>
            <a:chExt cx="3030710" cy="140405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82315" y="233141"/>
              <a:ext cx="2266081" cy="288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7"/>
                </a:lnSpc>
                <a:spcBef>
                  <a:spcPct val="0"/>
                </a:spcBef>
              </a:pPr>
              <a:r>
                <a:rPr lang="en-US" sz="1382">
                  <a:solidFill>
                    <a:srgbClr val="000000"/>
                  </a:solidFill>
                  <a:latin typeface="Open Sauce Bold"/>
                </a:rPr>
                <a:t>Virtual Entity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  <a:r>
                <a:rPr lang="en-US" sz="1447">
                  <a:solidFill>
                    <a:srgbClr val="000000"/>
                  </a:solidFill>
                  <a:latin typeface="Open Sauce Bold"/>
                </a:rPr>
                <a:t>Manhole lid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702028"/>
              <a:ext cx="3030710" cy="0"/>
            </a:xfrm>
            <a:prstGeom prst="line">
              <a:avLst/>
            </a:prstGeom>
            <a:ln cap="flat" w="23878">
              <a:solidFill>
                <a:srgbClr val="000000"/>
              </a:solidFill>
              <a:prstDash val="solid"/>
              <a:headEnd type="diamond" len="lg" w="lg"/>
              <a:tailEnd type="diamond" len="lg" w="lg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3329742" y="5214571"/>
            <a:ext cx="2273033" cy="1053042"/>
            <a:chOff x="0" y="0"/>
            <a:chExt cx="1344539" cy="622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4539" cy="622893"/>
            </a:xfrm>
            <a:custGeom>
              <a:avLst/>
              <a:gdLst/>
              <a:ahLst/>
              <a:cxnLst/>
              <a:rect r="r" b="b" t="t" l="l"/>
              <a:pathLst>
                <a:path h="622893" w="1344539">
                  <a:moveTo>
                    <a:pt x="0" y="0"/>
                  </a:moveTo>
                  <a:lnTo>
                    <a:pt x="1344539" y="0"/>
                  </a:lnTo>
                  <a:lnTo>
                    <a:pt x="1344539" y="622893"/>
                  </a:lnTo>
                  <a:lnTo>
                    <a:pt x="0" y="622893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344539" cy="641943"/>
            </a:xfrm>
            <a:prstGeom prst="rect">
              <a:avLst/>
            </a:prstGeom>
          </p:spPr>
          <p:txBody>
            <a:bodyPr anchor="ctr" rtlCol="false" tIns="22619" lIns="22619" bIns="22619" rIns="22619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873883" y="5610309"/>
            <a:ext cx="1110231" cy="35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3"/>
              </a:lnSpc>
              <a:spcBef>
                <a:spcPct val="0"/>
              </a:spcBef>
            </a:pPr>
            <a:r>
              <a:rPr lang="en-US" sz="2074">
                <a:solidFill>
                  <a:srgbClr val="000000"/>
                </a:solidFill>
                <a:latin typeface="Canva Sans Bold"/>
              </a:rPr>
              <a:t>Tilt level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21934" y="6498751"/>
            <a:ext cx="2273033" cy="1053042"/>
            <a:chOff x="0" y="0"/>
            <a:chExt cx="3030710" cy="140405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99505" y="6498751"/>
            <a:ext cx="2273033" cy="1053042"/>
            <a:chOff x="0" y="0"/>
            <a:chExt cx="3030710" cy="140405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71295" y="8137590"/>
            <a:ext cx="1174309" cy="2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148867" y="8137590"/>
            <a:ext cx="1174309" cy="2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21934" y="6709447"/>
            <a:ext cx="2254851" cy="29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683">
                <a:solidFill>
                  <a:srgbClr val="000000"/>
                </a:solidFill>
                <a:latin typeface="Canva Sans Bold"/>
              </a:rPr>
              <a:t>State : 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17687" y="6709447"/>
            <a:ext cx="2254851" cy="29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683">
                <a:solidFill>
                  <a:srgbClr val="000000"/>
                </a:solidFill>
                <a:latin typeface="Canva Sans Bold"/>
              </a:rPr>
              <a:t>State : off</a:t>
            </a:r>
          </a:p>
        </p:txBody>
      </p:sp>
      <p:sp>
        <p:nvSpPr>
          <p:cNvPr name="AutoShape 27" id="27"/>
          <p:cNvSpPr/>
          <p:nvPr/>
        </p:nvSpPr>
        <p:spPr>
          <a:xfrm>
            <a:off x="4450302" y="4450513"/>
            <a:ext cx="15957" cy="76405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514108" y="5741092"/>
            <a:ext cx="28685" cy="75765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1514221" y="5726804"/>
            <a:ext cx="1815521" cy="1428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5602774" y="5741092"/>
            <a:ext cx="2097790" cy="1718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7693421" y="5758280"/>
            <a:ext cx="7261" cy="76878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5755649" y="5352055"/>
            <a:ext cx="1687711" cy="2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000000"/>
                </a:solidFill>
                <a:latin typeface="Canva Sans Bold"/>
              </a:rPr>
              <a:t>has tilt level: low 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408879" y="3397471"/>
            <a:ext cx="2273033" cy="1053042"/>
            <a:chOff x="0" y="0"/>
            <a:chExt cx="3030710" cy="140405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82315" y="233141"/>
              <a:ext cx="2266081" cy="288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7"/>
                </a:lnSpc>
                <a:spcBef>
                  <a:spcPct val="0"/>
                </a:spcBef>
              </a:pPr>
              <a:r>
                <a:rPr lang="en-US" sz="1382">
                  <a:solidFill>
                    <a:srgbClr val="000000"/>
                  </a:solidFill>
                  <a:latin typeface="Open Sauce Bold"/>
                </a:rPr>
                <a:t>Virtual Entity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  <a:r>
                <a:rPr lang="en-US" sz="1447">
                  <a:solidFill>
                    <a:srgbClr val="000000"/>
                  </a:solidFill>
                  <a:latin typeface="Open Sauce Bold"/>
                </a:rPr>
                <a:t>Gas Toxicity</a:t>
              </a:r>
            </a:p>
          </p:txBody>
        </p:sp>
        <p:sp>
          <p:nvSpPr>
            <p:cNvPr name="AutoShape 39" id="39"/>
            <p:cNvSpPr/>
            <p:nvPr/>
          </p:nvSpPr>
          <p:spPr>
            <a:xfrm>
              <a:off x="0" y="702028"/>
              <a:ext cx="3030710" cy="0"/>
            </a:xfrm>
            <a:prstGeom prst="line">
              <a:avLst/>
            </a:prstGeom>
            <a:ln cap="flat" w="23878">
              <a:solidFill>
                <a:srgbClr val="000000"/>
              </a:solidFill>
              <a:prstDash val="solid"/>
              <a:headEnd type="diamond" len="lg" w="lg"/>
              <a:tailEnd type="diamond" len="lg" w="lg"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2372016" y="5166946"/>
            <a:ext cx="2273033" cy="1053042"/>
            <a:chOff x="0" y="0"/>
            <a:chExt cx="3030710" cy="1404056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657524" y="5470175"/>
            <a:ext cx="1775743" cy="35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3"/>
              </a:lnSpc>
              <a:spcBef>
                <a:spcPct val="0"/>
              </a:spcBef>
            </a:pPr>
            <a:r>
              <a:rPr lang="en-US" sz="2074">
                <a:solidFill>
                  <a:srgbClr val="000000"/>
                </a:solidFill>
                <a:latin typeface="Canva Sans Bold"/>
              </a:rPr>
              <a:t>Toxicity Level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9434512" y="6498751"/>
            <a:ext cx="2273033" cy="1053042"/>
            <a:chOff x="0" y="0"/>
            <a:chExt cx="3030710" cy="1404056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512084" y="6498751"/>
            <a:ext cx="2273033" cy="1053042"/>
            <a:chOff x="0" y="0"/>
            <a:chExt cx="3030710" cy="1404056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9983874" y="8137590"/>
            <a:ext cx="1174309" cy="2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16061445" y="8137590"/>
            <a:ext cx="1174309" cy="2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9434512" y="6709447"/>
            <a:ext cx="2254851" cy="29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683">
                <a:solidFill>
                  <a:srgbClr val="000000"/>
                </a:solidFill>
                <a:latin typeface="Canva Sans Bold"/>
              </a:rPr>
              <a:t>state: off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530266" y="6709447"/>
            <a:ext cx="2254851" cy="29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683">
                <a:solidFill>
                  <a:srgbClr val="000000"/>
                </a:solidFill>
                <a:latin typeface="Canva Sans Bold"/>
              </a:rPr>
              <a:t>state : on</a:t>
            </a:r>
          </a:p>
        </p:txBody>
      </p:sp>
      <p:sp>
        <p:nvSpPr>
          <p:cNvPr name="AutoShape 60" id="60"/>
          <p:cNvSpPr/>
          <p:nvPr/>
        </p:nvSpPr>
        <p:spPr>
          <a:xfrm>
            <a:off x="13531370" y="4450513"/>
            <a:ext cx="0" cy="71721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 flipH="true">
            <a:off x="10455372" y="5691083"/>
            <a:ext cx="0" cy="80766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2" id="62"/>
          <p:cNvSpPr/>
          <p:nvPr/>
        </p:nvSpPr>
        <p:spPr>
          <a:xfrm>
            <a:off x="14645049" y="5693467"/>
            <a:ext cx="2084092" cy="190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16731597" y="5703695"/>
            <a:ext cx="0" cy="78244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4" id="64"/>
          <p:cNvSpPr txBox="true"/>
          <p:nvPr/>
        </p:nvSpPr>
        <p:spPr>
          <a:xfrm rot="0">
            <a:off x="15182149" y="5352055"/>
            <a:ext cx="1475542" cy="2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000000"/>
                </a:solidFill>
                <a:latin typeface="Canva Sans Bold"/>
              </a:rPr>
              <a:t>has above 60%</a:t>
            </a:r>
          </a:p>
        </p:txBody>
      </p:sp>
      <p:sp>
        <p:nvSpPr>
          <p:cNvPr name="AutoShape 65" id="65"/>
          <p:cNvSpPr/>
          <p:nvPr/>
        </p:nvSpPr>
        <p:spPr>
          <a:xfrm>
            <a:off x="10415055" y="5693467"/>
            <a:ext cx="195696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6" id="66"/>
          <p:cNvGrpSpPr/>
          <p:nvPr/>
        </p:nvGrpSpPr>
        <p:grpSpPr>
          <a:xfrm rot="-2700000">
            <a:off x="18133334" y="-1658349"/>
            <a:ext cx="6566081" cy="6566081"/>
            <a:chOff x="0" y="0"/>
            <a:chExt cx="1913890" cy="191389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8" id="68"/>
          <p:cNvGrpSpPr/>
          <p:nvPr/>
        </p:nvGrpSpPr>
        <p:grpSpPr>
          <a:xfrm rot="8100000">
            <a:off x="17297001" y="-817816"/>
            <a:ext cx="4885015" cy="4885015"/>
            <a:chOff x="0" y="0"/>
            <a:chExt cx="1913890" cy="191389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0" id="70"/>
          <p:cNvGrpSpPr/>
          <p:nvPr/>
        </p:nvGrpSpPr>
        <p:grpSpPr>
          <a:xfrm rot="-4809676">
            <a:off x="13286972" y="8842975"/>
            <a:ext cx="5115146" cy="5115146"/>
            <a:chOff x="0" y="0"/>
            <a:chExt cx="6350000" cy="63500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72" id="72"/>
          <p:cNvSpPr txBox="true"/>
          <p:nvPr/>
        </p:nvSpPr>
        <p:spPr>
          <a:xfrm rot="0">
            <a:off x="591006" y="395674"/>
            <a:ext cx="14170276" cy="175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15"/>
              </a:lnSpc>
              <a:spcBef>
                <a:spcPct val="0"/>
              </a:spcBef>
            </a:pPr>
            <a:r>
              <a:rPr lang="en-US" sz="6300" spc="315" strike="noStrike" u="none">
                <a:solidFill>
                  <a:srgbClr val="000000"/>
                </a:solidFill>
                <a:latin typeface="Poppins Ultra-Bold"/>
              </a:rPr>
              <a:t>INFORMATION MODEL SPECIFICATION</a:t>
            </a:r>
          </a:p>
        </p:txBody>
      </p:sp>
      <p:sp>
        <p:nvSpPr>
          <p:cNvPr name="AutoShape 73" id="73"/>
          <p:cNvSpPr/>
          <p:nvPr/>
        </p:nvSpPr>
        <p:spPr>
          <a:xfrm flipH="true">
            <a:off x="5586818" y="3923992"/>
            <a:ext cx="68220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4" id="74"/>
          <p:cNvSpPr txBox="true"/>
          <p:nvPr/>
        </p:nvSpPr>
        <p:spPr>
          <a:xfrm rot="0">
            <a:off x="6948690" y="3638243"/>
            <a:ext cx="3847695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In manhole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50102" y="5352055"/>
            <a:ext cx="1765340" cy="2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000000"/>
                </a:solidFill>
                <a:latin typeface="Canva Sans Bold"/>
              </a:rPr>
              <a:t>has tilt level : high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0817879" y="5386251"/>
            <a:ext cx="1400770" cy="257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6"/>
              </a:lnSpc>
              <a:spcBef>
                <a:spcPct val="0"/>
              </a:spcBef>
            </a:pPr>
            <a:r>
              <a:rPr lang="en-US" sz="1504">
                <a:solidFill>
                  <a:srgbClr val="000000"/>
                </a:solidFill>
                <a:latin typeface="Canva Sans Bold"/>
              </a:rPr>
              <a:t>has below 60%</a:t>
            </a:r>
          </a:p>
        </p:txBody>
      </p:sp>
      <p:sp>
        <p:nvSpPr>
          <p:cNvPr name="AutoShape 77" id="77"/>
          <p:cNvSpPr/>
          <p:nvPr/>
        </p:nvSpPr>
        <p:spPr>
          <a:xfrm flipH="true">
            <a:off x="14673624" y="3914467"/>
            <a:ext cx="68220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3785" y="3454621"/>
            <a:ext cx="2273033" cy="1053042"/>
            <a:chOff x="0" y="0"/>
            <a:chExt cx="3030710" cy="140405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382315" y="233141"/>
              <a:ext cx="2266081" cy="288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7"/>
                </a:lnSpc>
                <a:spcBef>
                  <a:spcPct val="0"/>
                </a:spcBef>
              </a:pPr>
              <a:r>
                <a:rPr lang="en-US" sz="1382">
                  <a:solidFill>
                    <a:srgbClr val="000000"/>
                  </a:solidFill>
                  <a:latin typeface="Open Sauce Bold"/>
                </a:rPr>
                <a:t>Virtual Entity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  <a:r>
                <a:rPr lang="en-US" sz="1447">
                  <a:solidFill>
                    <a:srgbClr val="000000"/>
                  </a:solidFill>
                  <a:latin typeface="Open Sauce Bold"/>
                </a:rPr>
                <a:t>temperature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702028"/>
              <a:ext cx="3030710" cy="0"/>
            </a:xfrm>
            <a:prstGeom prst="line">
              <a:avLst/>
            </a:prstGeom>
            <a:ln cap="flat" w="23878">
              <a:solidFill>
                <a:srgbClr val="000000"/>
              </a:solidFill>
              <a:prstDash val="solid"/>
              <a:headEnd type="diamond" len="lg" w="lg"/>
              <a:tailEnd type="diamond" len="lg" w="lg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3306770" y="5336967"/>
            <a:ext cx="2273033" cy="1053042"/>
            <a:chOff x="0" y="0"/>
            <a:chExt cx="1344539" cy="6228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44539" cy="622893"/>
            </a:xfrm>
            <a:custGeom>
              <a:avLst/>
              <a:gdLst/>
              <a:ahLst/>
              <a:cxnLst/>
              <a:rect r="r" b="b" t="t" l="l"/>
              <a:pathLst>
                <a:path h="622893" w="1344539">
                  <a:moveTo>
                    <a:pt x="0" y="0"/>
                  </a:moveTo>
                  <a:lnTo>
                    <a:pt x="1344539" y="0"/>
                  </a:lnTo>
                  <a:lnTo>
                    <a:pt x="1344539" y="622893"/>
                  </a:lnTo>
                  <a:lnTo>
                    <a:pt x="0" y="622893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344539" cy="641943"/>
            </a:xfrm>
            <a:prstGeom prst="rect">
              <a:avLst/>
            </a:prstGeom>
          </p:spPr>
          <p:txBody>
            <a:bodyPr anchor="ctr" rtlCol="false" tIns="22619" lIns="22619" bIns="22619" rIns="22619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588857" y="5500983"/>
            <a:ext cx="1680283" cy="72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3"/>
              </a:lnSpc>
            </a:pPr>
            <a:r>
              <a:rPr lang="en-US" sz="2074">
                <a:solidFill>
                  <a:srgbClr val="000000"/>
                </a:solidFill>
                <a:latin typeface="Canva Sans Bold"/>
              </a:rPr>
              <a:t>Temperature</a:t>
            </a:r>
          </a:p>
          <a:p>
            <a:pPr algn="ctr" marL="0" indent="0" lvl="0">
              <a:lnSpc>
                <a:spcPts val="2903"/>
              </a:lnSpc>
              <a:spcBef>
                <a:spcPct val="0"/>
              </a:spcBef>
            </a:pPr>
            <a:r>
              <a:rPr lang="en-US" sz="2074">
                <a:solidFill>
                  <a:srgbClr val="000000"/>
                </a:solidFill>
                <a:latin typeface="Canva Sans Bold"/>
              </a:rPr>
              <a:t> measure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21934" y="6555901"/>
            <a:ext cx="2273033" cy="1053042"/>
            <a:chOff x="0" y="0"/>
            <a:chExt cx="3030710" cy="140405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99505" y="6555901"/>
            <a:ext cx="2273033" cy="1053042"/>
            <a:chOff x="0" y="0"/>
            <a:chExt cx="3030710" cy="140405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71295" y="8137590"/>
            <a:ext cx="1174309" cy="2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148867" y="8137590"/>
            <a:ext cx="1174309" cy="2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21934" y="6766597"/>
            <a:ext cx="2254851" cy="29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683">
                <a:solidFill>
                  <a:srgbClr val="000000"/>
                </a:solidFill>
                <a:latin typeface="Canva Sans Bold"/>
              </a:rPr>
              <a:t>State : on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617687" y="6766597"/>
            <a:ext cx="2254851" cy="29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683">
                <a:solidFill>
                  <a:srgbClr val="000000"/>
                </a:solidFill>
                <a:latin typeface="Canva Sans Bold"/>
              </a:rPr>
              <a:t>State :off</a:t>
            </a:r>
          </a:p>
        </p:txBody>
      </p:sp>
      <p:sp>
        <p:nvSpPr>
          <p:cNvPr name="AutoShape 27" id="27"/>
          <p:cNvSpPr/>
          <p:nvPr/>
        </p:nvSpPr>
        <p:spPr>
          <a:xfrm flipH="true">
            <a:off x="4443286" y="4507663"/>
            <a:ext cx="7016" cy="82930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542793" y="5859544"/>
            <a:ext cx="0" cy="69635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 flipV="true">
            <a:off x="1533584" y="5863488"/>
            <a:ext cx="1773186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5579802" y="5863488"/>
            <a:ext cx="2142194" cy="350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7693421" y="5866994"/>
            <a:ext cx="14287" cy="71721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1602628" y="5471091"/>
            <a:ext cx="1504117" cy="2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43"/>
              </a:lnSpc>
              <a:spcBef>
                <a:spcPct val="0"/>
              </a:spcBef>
            </a:pPr>
            <a:r>
              <a:rPr lang="en-US" sz="1674">
                <a:solidFill>
                  <a:srgbClr val="000000"/>
                </a:solidFill>
                <a:latin typeface="Canva Sans Bold"/>
              </a:rPr>
              <a:t>has above 70C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408879" y="3454621"/>
            <a:ext cx="2273033" cy="1053042"/>
            <a:chOff x="0" y="0"/>
            <a:chExt cx="3030710" cy="1404056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382315" y="233141"/>
              <a:ext cx="2266081" cy="288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97"/>
                </a:lnSpc>
                <a:spcBef>
                  <a:spcPct val="0"/>
                </a:spcBef>
              </a:pPr>
              <a:r>
                <a:rPr lang="en-US" sz="1382">
                  <a:solidFill>
                    <a:srgbClr val="000000"/>
                  </a:solidFill>
                  <a:latin typeface="Open Sauce Bold"/>
                </a:rPr>
                <a:t>Virtual Entity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  <a:r>
                <a:rPr lang="en-US" sz="1447">
                  <a:solidFill>
                    <a:srgbClr val="000000"/>
                  </a:solidFill>
                  <a:latin typeface="Open Sauce Bold"/>
                </a:rPr>
                <a:t>water level</a:t>
              </a:r>
            </a:p>
          </p:txBody>
        </p:sp>
        <p:sp>
          <p:nvSpPr>
            <p:cNvPr name="AutoShape 39" id="39"/>
            <p:cNvSpPr/>
            <p:nvPr/>
          </p:nvSpPr>
          <p:spPr>
            <a:xfrm>
              <a:off x="0" y="702028"/>
              <a:ext cx="3030710" cy="0"/>
            </a:xfrm>
            <a:prstGeom prst="line">
              <a:avLst/>
            </a:prstGeom>
            <a:ln cap="flat" w="23878">
              <a:solidFill>
                <a:srgbClr val="000000"/>
              </a:solidFill>
              <a:prstDash val="solid"/>
              <a:headEnd type="diamond" len="lg" w="lg"/>
              <a:tailEnd type="diamond" len="lg" w="lg"/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12408535" y="5243146"/>
            <a:ext cx="2273033" cy="1053042"/>
            <a:chOff x="0" y="0"/>
            <a:chExt cx="3030710" cy="1404056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12781182" y="5527325"/>
            <a:ext cx="1528426" cy="353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03"/>
              </a:lnSpc>
              <a:spcBef>
                <a:spcPct val="0"/>
              </a:spcBef>
            </a:pPr>
            <a:r>
              <a:rPr lang="en-US" sz="2074">
                <a:solidFill>
                  <a:srgbClr val="000000"/>
                </a:solidFill>
                <a:latin typeface="Canva Sans Bold"/>
              </a:rPr>
              <a:t>Water Level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9434512" y="6555901"/>
            <a:ext cx="2273033" cy="1053042"/>
            <a:chOff x="0" y="0"/>
            <a:chExt cx="3030710" cy="1404056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50" id="50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5512084" y="6555901"/>
            <a:ext cx="2273033" cy="1053042"/>
            <a:chOff x="0" y="0"/>
            <a:chExt cx="3030710" cy="1404056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3030710" cy="1404056"/>
              <a:chOff x="0" y="0"/>
              <a:chExt cx="1344539" cy="622893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344539" cy="622893"/>
              </a:xfrm>
              <a:custGeom>
                <a:avLst/>
                <a:gdLst/>
                <a:ahLst/>
                <a:cxnLst/>
                <a:rect r="r" b="b" t="t" l="l"/>
                <a:pathLst>
                  <a:path h="622893" w="1344539">
                    <a:moveTo>
                      <a:pt x="0" y="0"/>
                    </a:moveTo>
                    <a:lnTo>
                      <a:pt x="1344539" y="0"/>
                    </a:lnTo>
                    <a:lnTo>
                      <a:pt x="1344539" y="622893"/>
                    </a:lnTo>
                    <a:lnTo>
                      <a:pt x="0" y="622893"/>
                    </a:lnTo>
                    <a:close/>
                  </a:path>
                </a:pathLst>
              </a:custGeom>
              <a:solidFill>
                <a:srgbClr val="C1FF72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1344539" cy="641943"/>
              </a:xfrm>
              <a:prstGeom prst="rect">
                <a:avLst/>
              </a:prstGeom>
            </p:spPr>
            <p:txBody>
              <a:bodyPr anchor="ctr" rtlCol="false" tIns="36091" lIns="36091" bIns="36091" rIns="36091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732482" y="859567"/>
              <a:ext cx="1565746" cy="30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8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9983874" y="8137590"/>
            <a:ext cx="1174309" cy="2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16061445" y="8137590"/>
            <a:ext cx="1174309" cy="22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1"/>
              </a:lnSpc>
              <a:spcBef>
                <a:spcPct val="0"/>
              </a:spcBef>
            </a:pPr>
          </a:p>
        </p:txBody>
      </p:sp>
      <p:sp>
        <p:nvSpPr>
          <p:cNvPr name="TextBox 58" id="58"/>
          <p:cNvSpPr txBox="true"/>
          <p:nvPr/>
        </p:nvSpPr>
        <p:spPr>
          <a:xfrm rot="0">
            <a:off x="9327946" y="6787976"/>
            <a:ext cx="2254851" cy="29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683">
                <a:solidFill>
                  <a:srgbClr val="000000"/>
                </a:solidFill>
                <a:latin typeface="Canva Sans Bold"/>
              </a:rPr>
              <a:t>state: on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530266" y="6766597"/>
            <a:ext cx="2254851" cy="29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683">
                <a:solidFill>
                  <a:srgbClr val="000000"/>
                </a:solidFill>
                <a:latin typeface="Canva Sans Bold"/>
              </a:rPr>
              <a:t>State : off</a:t>
            </a:r>
          </a:p>
        </p:txBody>
      </p:sp>
      <p:sp>
        <p:nvSpPr>
          <p:cNvPr name="AutoShape 60" id="60"/>
          <p:cNvSpPr/>
          <p:nvPr/>
        </p:nvSpPr>
        <p:spPr>
          <a:xfrm>
            <a:off x="13531370" y="4507663"/>
            <a:ext cx="0" cy="71721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 flipH="true">
            <a:off x="10455372" y="5748233"/>
            <a:ext cx="0" cy="80766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2" id="62"/>
          <p:cNvSpPr/>
          <p:nvPr/>
        </p:nvSpPr>
        <p:spPr>
          <a:xfrm>
            <a:off x="14681568" y="5769667"/>
            <a:ext cx="2047573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>
            <a:off x="16731597" y="5760845"/>
            <a:ext cx="0" cy="78244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>
            <a:off x="10451573" y="5769667"/>
            <a:ext cx="195696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5" id="65"/>
          <p:cNvGrpSpPr/>
          <p:nvPr/>
        </p:nvGrpSpPr>
        <p:grpSpPr>
          <a:xfrm rot="-2700000">
            <a:off x="18077190" y="-831369"/>
            <a:ext cx="6566081" cy="6566081"/>
            <a:chOff x="0" y="0"/>
            <a:chExt cx="1913890" cy="1913890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7" id="67"/>
          <p:cNvGrpSpPr/>
          <p:nvPr/>
        </p:nvGrpSpPr>
        <p:grpSpPr>
          <a:xfrm rot="8100000">
            <a:off x="17240858" y="9164"/>
            <a:ext cx="4885015" cy="4885015"/>
            <a:chOff x="0" y="0"/>
            <a:chExt cx="1913890" cy="191389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9" id="69"/>
          <p:cNvGrpSpPr/>
          <p:nvPr/>
        </p:nvGrpSpPr>
        <p:grpSpPr>
          <a:xfrm rot="-4809676">
            <a:off x="13286972" y="8842975"/>
            <a:ext cx="5115146" cy="5115146"/>
            <a:chOff x="0" y="0"/>
            <a:chExt cx="6350000" cy="63500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name="TextBox 71" id="71"/>
          <p:cNvSpPr txBox="true"/>
          <p:nvPr/>
        </p:nvSpPr>
        <p:spPr>
          <a:xfrm rot="0">
            <a:off x="591006" y="395674"/>
            <a:ext cx="14170276" cy="175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15"/>
              </a:lnSpc>
              <a:spcBef>
                <a:spcPct val="0"/>
              </a:spcBef>
            </a:pPr>
            <a:r>
              <a:rPr lang="en-US" sz="6300" spc="315" strike="noStrike" u="none">
                <a:solidFill>
                  <a:srgbClr val="000000"/>
                </a:solidFill>
                <a:latin typeface="Poppins Ultra-Bold"/>
              </a:rPr>
              <a:t>INFORMATION MODEL SPECIFICATION</a:t>
            </a:r>
          </a:p>
        </p:txBody>
      </p:sp>
      <p:sp>
        <p:nvSpPr>
          <p:cNvPr name="AutoShape 72" id="72"/>
          <p:cNvSpPr/>
          <p:nvPr/>
        </p:nvSpPr>
        <p:spPr>
          <a:xfrm flipH="true">
            <a:off x="5586818" y="3981142"/>
            <a:ext cx="68220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3" id="73"/>
          <p:cNvSpPr txBox="true"/>
          <p:nvPr/>
        </p:nvSpPr>
        <p:spPr>
          <a:xfrm rot="0">
            <a:off x="5948847" y="5509614"/>
            <a:ext cx="1404104" cy="27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3"/>
              </a:lnSpc>
              <a:spcBef>
                <a:spcPct val="0"/>
              </a:spcBef>
            </a:pPr>
            <a:r>
              <a:rPr lang="en-US" sz="1574">
                <a:solidFill>
                  <a:srgbClr val="000000"/>
                </a:solidFill>
                <a:latin typeface="Canva Sans Bold"/>
              </a:rPr>
              <a:t>has below 70C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0327132" y="5470617"/>
            <a:ext cx="1999282" cy="25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6"/>
              </a:lnSpc>
            </a:pPr>
            <a:r>
              <a:rPr lang="en-US" sz="1526">
                <a:solidFill>
                  <a:srgbClr val="000000"/>
                </a:solidFill>
                <a:latin typeface="Canva Sans Bold"/>
              </a:rPr>
              <a:t>is above 70 cm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4681568" y="5494325"/>
            <a:ext cx="1999282" cy="253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6"/>
              </a:lnSpc>
            </a:pPr>
            <a:r>
              <a:rPr lang="en-US" sz="1526">
                <a:solidFill>
                  <a:srgbClr val="000000"/>
                </a:solidFill>
                <a:latin typeface="Canva Sans Bold"/>
              </a:rPr>
              <a:t>is  below 70 cm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8221770" y="3634643"/>
            <a:ext cx="1301534" cy="32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Canva Sans"/>
              </a:rPr>
              <a:t>In Manhole</a:t>
            </a:r>
          </a:p>
        </p:txBody>
      </p:sp>
      <p:sp>
        <p:nvSpPr>
          <p:cNvPr name="AutoShape 77" id="77"/>
          <p:cNvSpPr/>
          <p:nvPr/>
        </p:nvSpPr>
        <p:spPr>
          <a:xfrm flipH="true">
            <a:off x="-3496756" y="3981142"/>
            <a:ext cx="682206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8" id="78"/>
          <p:cNvSpPr txBox="true"/>
          <p:nvPr/>
        </p:nvSpPr>
        <p:spPr>
          <a:xfrm rot="0">
            <a:off x="877738" y="3577493"/>
            <a:ext cx="1301534" cy="32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Canva Sans"/>
              </a:rPr>
              <a:t>In Manhole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02517" y="-1250887"/>
            <a:ext cx="5115146" cy="511514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860090" y="-165270"/>
            <a:ext cx="1689915" cy="10452270"/>
            <a:chOff x="0" y="0"/>
            <a:chExt cx="616486" cy="38130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6485" cy="3813016"/>
            </a:xfrm>
            <a:custGeom>
              <a:avLst/>
              <a:gdLst/>
              <a:ahLst/>
              <a:cxnLst/>
              <a:rect r="r" b="b" t="t" l="l"/>
              <a:pathLst>
                <a:path h="3813016" w="616485">
                  <a:moveTo>
                    <a:pt x="0" y="0"/>
                  </a:moveTo>
                  <a:lnTo>
                    <a:pt x="616485" y="0"/>
                  </a:lnTo>
                  <a:lnTo>
                    <a:pt x="616485" y="3813016"/>
                  </a:lnTo>
                  <a:lnTo>
                    <a:pt x="0" y="381301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8653654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2661" y="509138"/>
            <a:ext cx="10077219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5"/>
              </a:lnSpc>
            </a:pPr>
            <a:r>
              <a:rPr lang="en-US" sz="6300" spc="315">
                <a:solidFill>
                  <a:srgbClr val="000000"/>
                </a:solidFill>
                <a:latin typeface="Poppins Ultra-Bold"/>
              </a:rPr>
              <a:t>Service</a:t>
            </a:r>
            <a:r>
              <a:rPr lang="en-US" sz="6300" spc="315">
                <a:solidFill>
                  <a:srgbClr val="000000"/>
                </a:solidFill>
                <a:latin typeface="Poppins Ultra-Bold"/>
              </a:rPr>
              <a:t> specification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284750" y="2131148"/>
            <a:ext cx="1548686" cy="2049435"/>
            <a:chOff x="0" y="0"/>
            <a:chExt cx="759456" cy="10050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59456" cy="1005017"/>
            </a:xfrm>
            <a:custGeom>
              <a:avLst/>
              <a:gdLst/>
              <a:ahLst/>
              <a:cxnLst/>
              <a:rect r="r" b="b" t="t" l="l"/>
              <a:pathLst>
                <a:path h="1005017" w="759456">
                  <a:moveTo>
                    <a:pt x="0" y="0"/>
                  </a:moveTo>
                  <a:lnTo>
                    <a:pt x="759456" y="0"/>
                  </a:lnTo>
                  <a:lnTo>
                    <a:pt x="759456" y="1005017"/>
                  </a:lnTo>
                  <a:lnTo>
                    <a:pt x="0" y="1005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59456" cy="102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399160" y="2808034"/>
            <a:ext cx="1342245" cy="390819"/>
            <a:chOff x="0" y="0"/>
            <a:chExt cx="658220" cy="1916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8220" cy="191653"/>
            </a:xfrm>
            <a:custGeom>
              <a:avLst/>
              <a:gdLst/>
              <a:ahLst/>
              <a:cxnLst/>
              <a:rect r="r" b="b" t="t" l="l"/>
              <a:pathLst>
                <a:path h="191653" w="658220">
                  <a:moveTo>
                    <a:pt x="0" y="0"/>
                  </a:moveTo>
                  <a:lnTo>
                    <a:pt x="658220" y="0"/>
                  </a:lnTo>
                  <a:lnTo>
                    <a:pt x="658220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658220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399160" y="3473440"/>
            <a:ext cx="1342245" cy="390819"/>
            <a:chOff x="0" y="0"/>
            <a:chExt cx="658220" cy="1916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8220" cy="191653"/>
            </a:xfrm>
            <a:custGeom>
              <a:avLst/>
              <a:gdLst/>
              <a:ahLst/>
              <a:cxnLst/>
              <a:rect r="r" b="b" t="t" l="l"/>
              <a:pathLst>
                <a:path h="191653" w="658220">
                  <a:moveTo>
                    <a:pt x="0" y="0"/>
                  </a:moveTo>
                  <a:lnTo>
                    <a:pt x="658220" y="0"/>
                  </a:lnTo>
                  <a:lnTo>
                    <a:pt x="658220" y="191653"/>
                  </a:lnTo>
                  <a:lnTo>
                    <a:pt x="0" y="19165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658220" cy="210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755495" y="2263851"/>
            <a:ext cx="577513" cy="2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Input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27285" y="2844336"/>
            <a:ext cx="1285995" cy="2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Mode : Auto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56149" y="3517499"/>
            <a:ext cx="1028267" cy="2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Type : 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028688" y="2131148"/>
            <a:ext cx="1579657" cy="2049435"/>
            <a:chOff x="0" y="0"/>
            <a:chExt cx="774644" cy="10050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74644" cy="1005017"/>
            </a:xfrm>
            <a:custGeom>
              <a:avLst/>
              <a:gdLst/>
              <a:ahLst/>
              <a:cxnLst/>
              <a:rect r="r" b="b" t="t" l="l"/>
              <a:pathLst>
                <a:path h="1005017" w="774644">
                  <a:moveTo>
                    <a:pt x="0" y="0"/>
                  </a:moveTo>
                  <a:lnTo>
                    <a:pt x="774644" y="0"/>
                  </a:lnTo>
                  <a:lnTo>
                    <a:pt x="774644" y="1005017"/>
                  </a:lnTo>
                  <a:lnTo>
                    <a:pt x="0" y="1005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774644" cy="102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219188" y="2833362"/>
            <a:ext cx="1180710" cy="949810"/>
            <a:chOff x="0" y="0"/>
            <a:chExt cx="579005" cy="4657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79005" cy="465775"/>
            </a:xfrm>
            <a:custGeom>
              <a:avLst/>
              <a:gdLst/>
              <a:ahLst/>
              <a:cxnLst/>
              <a:rect r="r" b="b" t="t" l="l"/>
              <a:pathLst>
                <a:path h="465775" w="579005">
                  <a:moveTo>
                    <a:pt x="0" y="0"/>
                  </a:moveTo>
                  <a:lnTo>
                    <a:pt x="579005" y="0"/>
                  </a:lnTo>
                  <a:lnTo>
                    <a:pt x="579005" y="465775"/>
                  </a:lnTo>
                  <a:lnTo>
                    <a:pt x="0" y="465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579005" cy="484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321881" y="2263851"/>
            <a:ext cx="993270" cy="2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Schedule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28688" y="2844336"/>
            <a:ext cx="1542685" cy="89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Interval: </a:t>
            </a:r>
          </a:p>
          <a:p>
            <a:pPr algn="ctr" marL="0" indent="0" lvl="0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Every 10 seconds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2232936" y="7705136"/>
            <a:ext cx="1548686" cy="2049435"/>
            <a:chOff x="0" y="0"/>
            <a:chExt cx="759456" cy="10050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59456" cy="1005017"/>
            </a:xfrm>
            <a:custGeom>
              <a:avLst/>
              <a:gdLst/>
              <a:ahLst/>
              <a:cxnLst/>
              <a:rect r="r" b="b" t="t" l="l"/>
              <a:pathLst>
                <a:path h="1005017" w="759456">
                  <a:moveTo>
                    <a:pt x="0" y="0"/>
                  </a:moveTo>
                  <a:lnTo>
                    <a:pt x="759456" y="0"/>
                  </a:lnTo>
                  <a:lnTo>
                    <a:pt x="759456" y="1005017"/>
                  </a:lnTo>
                  <a:lnTo>
                    <a:pt x="0" y="1005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9050"/>
              <a:ext cx="759456" cy="102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346040" y="8596330"/>
            <a:ext cx="1337765" cy="738170"/>
            <a:chOff x="0" y="0"/>
            <a:chExt cx="656023" cy="36198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56023" cy="361989"/>
            </a:xfrm>
            <a:custGeom>
              <a:avLst/>
              <a:gdLst/>
              <a:ahLst/>
              <a:cxnLst/>
              <a:rect r="r" b="b" t="t" l="l"/>
              <a:pathLst>
                <a:path h="361989" w="656023">
                  <a:moveTo>
                    <a:pt x="0" y="0"/>
                  </a:moveTo>
                  <a:lnTo>
                    <a:pt x="656023" y="0"/>
                  </a:lnTo>
                  <a:lnTo>
                    <a:pt x="656023" y="361989"/>
                  </a:lnTo>
                  <a:lnTo>
                    <a:pt x="0" y="3619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19050"/>
              <a:ext cx="656023" cy="381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605990" y="7935268"/>
            <a:ext cx="765608" cy="2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Output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04454" y="8653532"/>
            <a:ext cx="738789" cy="59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7"/>
              </a:lnSpc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State :</a:t>
            </a:r>
          </a:p>
          <a:p>
            <a:pPr algn="ctr" marL="0" indent="0" lvl="0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On/Off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196488" y="7705136"/>
            <a:ext cx="1585658" cy="2049435"/>
            <a:chOff x="0" y="0"/>
            <a:chExt cx="777587" cy="100501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77587" cy="1005017"/>
            </a:xfrm>
            <a:custGeom>
              <a:avLst/>
              <a:gdLst/>
              <a:ahLst/>
              <a:cxnLst/>
              <a:rect r="r" b="b" t="t" l="l"/>
              <a:pathLst>
                <a:path h="1005017" w="777587">
                  <a:moveTo>
                    <a:pt x="0" y="0"/>
                  </a:moveTo>
                  <a:lnTo>
                    <a:pt x="777587" y="0"/>
                  </a:lnTo>
                  <a:lnTo>
                    <a:pt x="777587" y="1005017"/>
                  </a:lnTo>
                  <a:lnTo>
                    <a:pt x="0" y="10050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777587" cy="102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330325" y="8494009"/>
            <a:ext cx="1312794" cy="946214"/>
            <a:chOff x="0" y="0"/>
            <a:chExt cx="643778" cy="46401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43778" cy="464011"/>
            </a:xfrm>
            <a:custGeom>
              <a:avLst/>
              <a:gdLst/>
              <a:ahLst/>
              <a:cxnLst/>
              <a:rect r="r" b="b" t="t" l="l"/>
              <a:pathLst>
                <a:path h="464011" w="643778">
                  <a:moveTo>
                    <a:pt x="0" y="0"/>
                  </a:moveTo>
                  <a:lnTo>
                    <a:pt x="643778" y="0"/>
                  </a:lnTo>
                  <a:lnTo>
                    <a:pt x="643778" y="464011"/>
                  </a:lnTo>
                  <a:lnTo>
                    <a:pt x="0" y="4640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643778" cy="483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2606513" y="7918620"/>
            <a:ext cx="765608" cy="289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Output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295423" y="8567755"/>
            <a:ext cx="1382598" cy="59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7"/>
              </a:lnSpc>
              <a:spcBef>
                <a:spcPct val="0"/>
              </a:spcBef>
            </a:pPr>
            <a:r>
              <a:rPr lang="en-US" sz="1719">
                <a:solidFill>
                  <a:srgbClr val="000000"/>
                </a:solidFill>
                <a:latin typeface="Canva Sans Bold"/>
              </a:rPr>
              <a:t>Alert Notification</a:t>
            </a:r>
          </a:p>
        </p:txBody>
      </p:sp>
      <p:sp>
        <p:nvSpPr>
          <p:cNvPr name="AutoShape 45" id="45"/>
          <p:cNvSpPr/>
          <p:nvPr/>
        </p:nvSpPr>
        <p:spPr>
          <a:xfrm flipH="true" flipV="true">
            <a:off x="3833437" y="3155865"/>
            <a:ext cx="1798502" cy="14993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V="true">
            <a:off x="10152106" y="3155865"/>
            <a:ext cx="1876582" cy="14823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5641285" y="4638224"/>
            <a:ext cx="4510821" cy="2380856"/>
            <a:chOff x="0" y="0"/>
            <a:chExt cx="1334482" cy="70435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34482" cy="704353"/>
            </a:xfrm>
            <a:custGeom>
              <a:avLst/>
              <a:gdLst/>
              <a:ahLst/>
              <a:cxnLst/>
              <a:rect r="r" b="b" t="t" l="l"/>
              <a:pathLst>
                <a:path h="704353" w="1334482">
                  <a:moveTo>
                    <a:pt x="0" y="0"/>
                  </a:moveTo>
                  <a:lnTo>
                    <a:pt x="1334482" y="0"/>
                  </a:lnTo>
                  <a:lnTo>
                    <a:pt x="1334482" y="704353"/>
                  </a:lnTo>
                  <a:lnTo>
                    <a:pt x="0" y="704353"/>
                  </a:lnTo>
                  <a:close/>
                </a:path>
              </a:pathLst>
            </a:custGeom>
            <a:solidFill>
              <a:srgbClr val="0CC0D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19050"/>
              <a:ext cx="1334482" cy="723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7121015" y="4690512"/>
            <a:ext cx="1633300" cy="529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2"/>
              </a:lnSpc>
              <a:spcBef>
                <a:spcPct val="0"/>
              </a:spcBef>
            </a:pPr>
            <a:r>
              <a:rPr lang="en-US" sz="3115">
                <a:solidFill>
                  <a:srgbClr val="000000"/>
                </a:solidFill>
                <a:latin typeface="Canva Sans Bold"/>
              </a:rPr>
              <a:t>Services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5901462" y="5380865"/>
            <a:ext cx="4072408" cy="1241584"/>
            <a:chOff x="0" y="0"/>
            <a:chExt cx="1204782" cy="36731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204782" cy="367310"/>
            </a:xfrm>
            <a:custGeom>
              <a:avLst/>
              <a:gdLst/>
              <a:ahLst/>
              <a:cxnLst/>
              <a:rect r="r" b="b" t="t" l="l"/>
              <a:pathLst>
                <a:path h="367310" w="1204782">
                  <a:moveTo>
                    <a:pt x="0" y="0"/>
                  </a:moveTo>
                  <a:lnTo>
                    <a:pt x="1204782" y="0"/>
                  </a:lnTo>
                  <a:lnTo>
                    <a:pt x="1204782" y="367310"/>
                  </a:lnTo>
                  <a:lnTo>
                    <a:pt x="0" y="3673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19050"/>
              <a:ext cx="1204782" cy="38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6023947" y="5432898"/>
            <a:ext cx="3826871" cy="1080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2"/>
              </a:lnSpc>
            </a:pPr>
            <a:r>
              <a:rPr lang="en-US" sz="3115">
                <a:solidFill>
                  <a:srgbClr val="000000"/>
                </a:solidFill>
                <a:latin typeface="Canva Sans Bold"/>
              </a:rPr>
              <a:t>Name:Web Services</a:t>
            </a:r>
          </a:p>
          <a:p>
            <a:pPr marL="0" indent="0" lvl="0">
              <a:lnSpc>
                <a:spcPts val="4362"/>
              </a:lnSpc>
              <a:spcBef>
                <a:spcPct val="0"/>
              </a:spcBef>
            </a:pPr>
            <a:r>
              <a:rPr lang="en-US" sz="3115">
                <a:solidFill>
                  <a:srgbClr val="000000"/>
                </a:solidFill>
                <a:latin typeface="Canva Sans Bold"/>
              </a:rPr>
              <a:t>Type:Cloud        </a:t>
            </a:r>
          </a:p>
        </p:txBody>
      </p:sp>
      <p:sp>
        <p:nvSpPr>
          <p:cNvPr name="AutoShape 55" id="55"/>
          <p:cNvSpPr/>
          <p:nvPr/>
        </p:nvSpPr>
        <p:spPr>
          <a:xfrm flipH="true">
            <a:off x="4286094" y="7019080"/>
            <a:ext cx="1345845" cy="1634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6" id="56"/>
          <p:cNvSpPr/>
          <p:nvPr/>
        </p:nvSpPr>
        <p:spPr>
          <a:xfrm>
            <a:off x="10152106" y="7019080"/>
            <a:ext cx="1876582" cy="186015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7" id="57"/>
          <p:cNvSpPr txBox="true"/>
          <p:nvPr/>
        </p:nvSpPr>
        <p:spPr>
          <a:xfrm rot="0">
            <a:off x="4887858" y="3360019"/>
            <a:ext cx="1506855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Has a Input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211151" y="3360019"/>
            <a:ext cx="1881909" cy="35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Has Schedule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869165" y="7863174"/>
            <a:ext cx="152554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Has Output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211096" y="7863174"/>
            <a:ext cx="1525548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</a:rPr>
              <a:t>Has 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7164316" y="-556936"/>
            <a:ext cx="5852880" cy="585288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3508451" y="-5873000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72706" y="1309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8" id="8"/>
          <p:cNvSpPr txBox="true"/>
          <p:nvPr/>
        </p:nvSpPr>
        <p:spPr>
          <a:xfrm rot="0">
            <a:off x="669076" y="376974"/>
            <a:ext cx="11548821" cy="9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15"/>
              </a:lnSpc>
            </a:pPr>
            <a:r>
              <a:rPr lang="en-US" sz="6300" spc="315">
                <a:solidFill>
                  <a:srgbClr val="000000"/>
                </a:solidFill>
                <a:latin typeface="Poppins Ultra-Bold"/>
              </a:rPr>
              <a:t> IOT Level </a:t>
            </a:r>
            <a:r>
              <a:rPr lang="en-US" sz="6300" spc="315">
                <a:solidFill>
                  <a:srgbClr val="000000"/>
                </a:solidFill>
                <a:latin typeface="Poppins Ultra-Bold"/>
              </a:rPr>
              <a:t>specification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077295" y="1568015"/>
            <a:ext cx="8853603" cy="8651036"/>
          </a:xfrm>
          <a:custGeom>
            <a:avLst/>
            <a:gdLst/>
            <a:ahLst/>
            <a:cxnLst/>
            <a:rect r="r" b="b" t="t" l="l"/>
            <a:pathLst>
              <a:path h="8651036" w="8853603">
                <a:moveTo>
                  <a:pt x="0" y="0"/>
                </a:moveTo>
                <a:lnTo>
                  <a:pt x="8853603" y="0"/>
                </a:lnTo>
                <a:lnTo>
                  <a:pt x="8853603" y="8651036"/>
                </a:lnTo>
                <a:lnTo>
                  <a:pt x="0" y="8651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08" r="-2556" b="-3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DAFo-QHGFSo</dc:identifier>
  <dcterms:modified xsi:type="dcterms:W3CDTF">2011-08-01T06:04:30Z</dcterms:modified>
  <cp:revision>1</cp:revision>
  <dc:title>Floral, Feminine &amp; Calm Self-Introduction Presentation - Manhole MOnitoring system</dc:title>
</cp:coreProperties>
</file>